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iGQByL9J3ia49xtEuIkEly50j1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Introduction to Computer Simulation of Physical Systems</a:t>
            </a:r>
            <a:br>
              <a:rPr lang="en-US"/>
            </a:br>
            <a:r>
              <a:rPr lang="en-US"/>
              <a:t>(Lecture 3)</a:t>
            </a:r>
            <a:br>
              <a:rPr lang="en-US"/>
            </a:br>
            <a:r>
              <a:rPr lang="en-US" b="1"/>
              <a:t>Simulating Particle Motion</a:t>
            </a:r>
            <a:br>
              <a:rPr lang="en-US" b="1"/>
            </a:br>
            <a:r>
              <a:rPr lang="en-US"/>
              <a:t>	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PHYS 3061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simple data structures data is </a:t>
            </a:r>
            <a:r>
              <a:rPr lang="en-US" dirty="0" smtClean="0"/>
              <a:t>accessed by </a:t>
            </a:r>
            <a:r>
              <a:rPr lang="en-US" dirty="0"/>
              <a:t>an index that indicates the location of the data in the data structure. </a:t>
            </a:r>
            <a:endParaRPr lang="en-US" dirty="0" smtClean="0"/>
          </a:p>
          <a:p>
            <a:r>
              <a:rPr lang="en-US" dirty="0" err="1" smtClean="0"/>
              <a:t>Hashtable</a:t>
            </a:r>
            <a:r>
              <a:rPr lang="en-US" dirty="0" smtClean="0"/>
              <a:t> </a:t>
            </a:r>
            <a:r>
              <a:rPr lang="en-US" dirty="0"/>
              <a:t>data is </a:t>
            </a:r>
            <a:r>
              <a:rPr lang="en-US" dirty="0" smtClean="0"/>
              <a:t>accessed by </a:t>
            </a:r>
            <a:r>
              <a:rPr lang="en-US" dirty="0"/>
              <a:t>a </a:t>
            </a:r>
            <a:r>
              <a:rPr lang="en-US" i="1" dirty="0"/>
              <a:t>key</a:t>
            </a:r>
            <a:r>
              <a:rPr lang="en-US" dirty="0"/>
              <a:t>, which in our case is the value of </a:t>
            </a:r>
            <a:r>
              <a:rPr lang="en-US" i="1" dirty="0"/>
              <a:t>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hashing function converts the key to an index.</a:t>
            </a:r>
          </a:p>
          <a:p>
            <a:r>
              <a:rPr lang="en-US" dirty="0"/>
              <a:t>The append method of the </a:t>
            </a:r>
            <a:r>
              <a:rPr lang="en-US" dirty="0" err="1"/>
              <a:t>HistogramFrame</a:t>
            </a:r>
            <a:r>
              <a:rPr lang="en-US" dirty="0"/>
              <a:t> class takes a value, finds the index using a </a:t>
            </a:r>
            <a:r>
              <a:rPr lang="en-US" dirty="0" smtClean="0"/>
              <a:t>hashing function</a:t>
            </a:r>
            <a:r>
              <a:rPr lang="en-US" dirty="0"/>
              <a:t>, and then increments the data associated with that key.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HistogramFrame</a:t>
            </a:r>
            <a:r>
              <a:rPr lang="en-US" dirty="0"/>
              <a:t> class </a:t>
            </a:r>
            <a:r>
              <a:rPr lang="en-US" dirty="0" smtClean="0"/>
              <a:t>also draws </a:t>
            </a:r>
            <a:r>
              <a:rPr lang="en-US" dirty="0"/>
              <a:t>itself.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131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HistogramFrame</a:t>
            </a:r>
            <a:r>
              <a:rPr lang="en-US" dirty="0"/>
              <a:t> class is very useful for taking a quick look at the distribution of </a:t>
            </a:r>
            <a:r>
              <a:rPr lang="en-US" dirty="0" smtClean="0"/>
              <a:t>values in </a:t>
            </a:r>
            <a:r>
              <a:rPr lang="en-US" dirty="0"/>
              <a:t>a data set.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do not need to know how to group the data into bins or the range of </a:t>
            </a:r>
            <a:r>
              <a:rPr lang="en-US" dirty="0" smtClean="0"/>
              <a:t>values of </a:t>
            </a:r>
            <a:r>
              <a:rPr lang="en-US" dirty="0"/>
              <a:t>the 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default bin width is unity, but the bin width can be set using the </a:t>
            </a:r>
            <a:r>
              <a:rPr lang="en-US" dirty="0" err="1" smtClean="0"/>
              <a:t>setBinWidth</a:t>
            </a:r>
            <a:r>
              <a:rPr lang="en-US" dirty="0"/>
              <a:t> </a:t>
            </a:r>
            <a:r>
              <a:rPr lang="en-US" dirty="0" smtClean="0"/>
              <a:t>method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/>
              <a:t>WalkerApp</a:t>
            </a:r>
            <a:r>
              <a:rPr lang="en-US" dirty="0"/>
              <a:t> for an example of the use of the </a:t>
            </a:r>
            <a:r>
              <a:rPr lang="en-US" dirty="0" err="1"/>
              <a:t>HistogramFrame</a:t>
            </a:r>
            <a:r>
              <a:rPr lang="en-US" dirty="0"/>
              <a:t> class. </a:t>
            </a:r>
            <a:endParaRPr lang="en-US" dirty="0" smtClean="0"/>
          </a:p>
          <a:p>
            <a:r>
              <a:rPr lang="en-US" dirty="0" smtClean="0"/>
              <a:t>Frequently</a:t>
            </a:r>
            <a:r>
              <a:rPr lang="en-US" dirty="0"/>
              <a:t>, </a:t>
            </a:r>
            <a:r>
              <a:rPr lang="en-US" dirty="0" smtClean="0"/>
              <a:t>we wish </a:t>
            </a:r>
            <a:r>
              <a:rPr lang="en-US" dirty="0"/>
              <a:t>to use the histogram data to compute other quantities.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collect the data using </a:t>
            </a:r>
            <a:r>
              <a:rPr lang="en-US" dirty="0" smtClean="0"/>
              <a:t>the Data </a:t>
            </a:r>
            <a:r>
              <a:rPr lang="en-US" dirty="0"/>
              <a:t>Table menu item in </a:t>
            </a:r>
            <a:r>
              <a:rPr lang="en-US" dirty="0" err="1"/>
              <a:t>HistogramFrame</a:t>
            </a:r>
            <a:r>
              <a:rPr lang="en-US" dirty="0"/>
              <a:t> and copy the data to a file.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option is </a:t>
            </a:r>
            <a:r>
              <a:rPr lang="en-US" dirty="0" smtClean="0"/>
              <a:t>to include </a:t>
            </a:r>
            <a:r>
              <a:rPr lang="en-US" dirty="0"/>
              <a:t>additional code in your program to analyze the data. </a:t>
            </a:r>
            <a:endParaRPr lang="en-US" dirty="0" smtClean="0"/>
          </a:p>
          <a:p>
            <a:r>
              <a:rPr lang="en-US" dirty="0" smtClean="0"/>
              <a:t>For more details, you can read the text book. </a:t>
            </a:r>
          </a:p>
        </p:txBody>
      </p:sp>
    </p:spTree>
    <p:extLst>
      <p:ext uri="{BB962C8B-B14F-4D97-AF65-F5344CB8AC3E}">
        <p14:creationId xmlns:p14="http://schemas.microsoft.com/office/powerpoint/2010/main" val="39233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practice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Compute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the probability that the displacement of the walker from the origin is </a:t>
            </a:r>
            <a:r>
              <a:rPr lang="en-US" i="1" dirty="0"/>
              <a:t>x </a:t>
            </a:r>
            <a:r>
              <a:rPr lang="en-US" dirty="0" smtClean="0"/>
              <a:t>after </a:t>
            </a:r>
            <a:r>
              <a:rPr lang="en-US" i="1" dirty="0" smtClean="0"/>
              <a:t>N </a:t>
            </a:r>
            <a:r>
              <a:rPr lang="en-US" dirty="0"/>
              <a:t>steps.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difference between the histogram, that is, the number of occurrences, </a:t>
            </a:r>
            <a:r>
              <a:rPr lang="en-US" dirty="0" smtClean="0"/>
              <a:t>and the </a:t>
            </a:r>
            <a:r>
              <a:rPr lang="en-US" dirty="0"/>
              <a:t>probability? </a:t>
            </a:r>
            <a:endParaRPr lang="en-US" dirty="0" smtClean="0"/>
          </a:p>
          <a:p>
            <a:pPr lvl="1"/>
            <a:r>
              <a:rPr lang="en-US" dirty="0" smtClean="0"/>
              <a:t>Consider </a:t>
            </a:r>
            <a:r>
              <a:rPr lang="en-US" i="1" dirty="0"/>
              <a:t>N </a:t>
            </a:r>
            <a:r>
              <a:rPr lang="en-US" dirty="0"/>
              <a:t>= 10 and </a:t>
            </a:r>
            <a:r>
              <a:rPr lang="en-US" i="1" dirty="0"/>
              <a:t>N </a:t>
            </a:r>
            <a:r>
              <a:rPr lang="en-US" dirty="0"/>
              <a:t>= 40 and at least 1000 trials.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the </a:t>
            </a:r>
            <a:r>
              <a:rPr lang="en-US" dirty="0" smtClean="0"/>
              <a:t>qualitative form </a:t>
            </a:r>
            <a:r>
              <a:rPr lang="en-US" dirty="0"/>
              <a:t>of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change as the number of trials increases?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approximate width </a:t>
            </a:r>
            <a:r>
              <a:rPr lang="en-US" dirty="0" smtClean="0"/>
              <a:t>of 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and the value of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its maximum for each value of </a:t>
            </a:r>
            <a:r>
              <a:rPr lang="en-US" i="1" dirty="0"/>
              <a:t>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approximate shape of the envelope of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)?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the shape change as </a:t>
            </a:r>
            <a:r>
              <a:rPr lang="en-US" i="1" dirty="0"/>
              <a:t>N </a:t>
            </a:r>
            <a:r>
              <a:rPr lang="en-US" dirty="0" smtClean="0"/>
              <a:t>is increased?</a:t>
            </a:r>
            <a:endParaRPr lang="en-US" dirty="0"/>
          </a:p>
          <a:p>
            <a:r>
              <a:rPr lang="en-US" dirty="0"/>
              <a:t>Fit the envelope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sufficiently large </a:t>
            </a:r>
            <a:r>
              <a:rPr lang="en-US" i="1" dirty="0"/>
              <a:t>N </a:t>
            </a:r>
            <a:r>
              <a:rPr lang="en-US" dirty="0"/>
              <a:t>to the continuous </a:t>
            </a:r>
            <a:r>
              <a:rPr lang="en-US" dirty="0" smtClean="0"/>
              <a:t>function.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63294" r="49243" b="29762"/>
          <a:stretch/>
        </p:blipFill>
        <p:spPr bwMode="auto">
          <a:xfrm>
            <a:off x="2411760" y="4658260"/>
            <a:ext cx="4318233" cy="1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form </a:t>
            </a:r>
            <a:r>
              <a:rPr lang="en-US" dirty="0" smtClean="0"/>
              <a:t>is </a:t>
            </a:r>
            <a:r>
              <a:rPr lang="en-US" dirty="0"/>
              <a:t>the standard form of the Gaussian distribution with </a:t>
            </a:r>
            <a:r>
              <a:rPr lang="en-US" i="1" dirty="0"/>
              <a:t>C </a:t>
            </a:r>
            <a:r>
              <a:rPr lang="en-US" dirty="0"/>
              <a:t>= 1. </a:t>
            </a:r>
            <a:endParaRPr lang="en-US" dirty="0" smtClean="0"/>
          </a:p>
          <a:p>
            <a:r>
              <a:rPr lang="en-US" dirty="0" smtClean="0"/>
              <a:t>The easiest way </a:t>
            </a:r>
            <a:r>
              <a:rPr lang="en-US" dirty="0"/>
              <a:t>to do this fit is to plot your results for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the form </a:t>
            </a:r>
            <a:r>
              <a:rPr lang="en-US" dirty="0" smtClean="0"/>
              <a:t>on </a:t>
            </a:r>
            <a:r>
              <a:rPr lang="en-US" dirty="0"/>
              <a:t>the same graph </a:t>
            </a:r>
            <a:r>
              <a:rPr lang="en-US" dirty="0" smtClean="0"/>
              <a:t>using your </a:t>
            </a:r>
            <a:r>
              <a:rPr lang="en-US" dirty="0"/>
              <a:t>results for </a:t>
            </a:r>
            <a:r>
              <a:rPr lang="en-US" i="1" dirty="0"/>
              <a:t>⟨x⟩ </a:t>
            </a:r>
            <a:r>
              <a:rPr lang="en-US" dirty="0"/>
              <a:t>and 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as input parameters. </a:t>
            </a:r>
            <a:endParaRPr lang="en-US" dirty="0" smtClean="0"/>
          </a:p>
          <a:p>
            <a:r>
              <a:rPr lang="en-US" dirty="0" smtClean="0"/>
              <a:t>Visually </a:t>
            </a:r>
            <a:r>
              <a:rPr lang="en-US" dirty="0"/>
              <a:t>choose the constant </a:t>
            </a:r>
            <a:r>
              <a:rPr lang="en-US" i="1" dirty="0"/>
              <a:t>C </a:t>
            </a:r>
            <a:r>
              <a:rPr lang="en-US" dirty="0"/>
              <a:t>to obtain </a:t>
            </a:r>
            <a:r>
              <a:rPr lang="en-US" dirty="0" smtClean="0"/>
              <a:t>a reasonable </a:t>
            </a:r>
            <a:r>
              <a:rPr lang="en-US" dirty="0"/>
              <a:t>fit. </a:t>
            </a:r>
            <a:endParaRPr lang="en-US" dirty="0" smtClean="0"/>
          </a:p>
          <a:p>
            <a:r>
              <a:rPr lang="en-US" dirty="0" smtClean="0"/>
              <a:t>The lab 1, you will be asked to implement a more complicated random walk model, like 3D, uneven step size….</a:t>
            </a:r>
          </a:p>
          <a:p>
            <a:r>
              <a:rPr lang="en-US" dirty="0" smtClean="0"/>
              <a:t>For more topics in random walk, you can also read the text book.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63294" r="49243" b="29762"/>
          <a:stretch/>
        </p:blipFill>
        <p:spPr bwMode="auto">
          <a:xfrm>
            <a:off x="1763688" y="404664"/>
            <a:ext cx="4318233" cy="1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 of Least Squares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most common method for finding the best straight </a:t>
            </a:r>
            <a:r>
              <a:rPr lang="en-US" dirty="0" smtClean="0"/>
              <a:t>line fit </a:t>
            </a:r>
            <a:r>
              <a:rPr lang="en-US" dirty="0"/>
              <a:t>to a series of measured points is called </a:t>
            </a:r>
            <a:r>
              <a:rPr lang="en-US" i="1" dirty="0"/>
              <a:t>linear regression </a:t>
            </a:r>
            <a:r>
              <a:rPr lang="en-US" dirty="0"/>
              <a:t>or </a:t>
            </a:r>
            <a:r>
              <a:rPr lang="en-US" i="1" dirty="0"/>
              <a:t>least squares</a:t>
            </a:r>
            <a:r>
              <a:rPr lang="en-US" dirty="0" smtClean="0"/>
              <a:t>.</a:t>
            </a:r>
          </a:p>
          <a:p>
            <a:r>
              <a:rPr lang="en-US" dirty="0"/>
              <a:t>Suppose we have </a:t>
            </a:r>
            <a:r>
              <a:rPr lang="en-US" i="1" dirty="0" smtClean="0"/>
              <a:t>n </a:t>
            </a:r>
            <a:r>
              <a:rPr lang="en-US" dirty="0" smtClean="0"/>
              <a:t>pairs </a:t>
            </a:r>
            <a:r>
              <a:rPr lang="en-US" dirty="0"/>
              <a:t>of measurements (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, y</a:t>
            </a:r>
            <a:r>
              <a:rPr lang="en-US" dirty="0"/>
              <a:t>1)</a:t>
            </a:r>
            <a:r>
              <a:rPr lang="en-US" i="1" dirty="0"/>
              <a:t>,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2</a:t>
            </a:r>
            <a:r>
              <a:rPr lang="en-US" i="1" dirty="0"/>
              <a:t>, y</a:t>
            </a:r>
            <a:r>
              <a:rPr lang="en-US" dirty="0"/>
              <a:t>2)</a:t>
            </a:r>
            <a:r>
              <a:rPr lang="en-US" i="1" dirty="0"/>
              <a:t>, . . . , </a:t>
            </a:r>
            <a:r>
              <a:rPr lang="en-US" dirty="0"/>
              <a:t>(</a:t>
            </a:r>
            <a:r>
              <a:rPr lang="en-US" i="1" dirty="0" err="1"/>
              <a:t>xn</a:t>
            </a:r>
            <a:r>
              <a:rPr lang="en-US" i="1" dirty="0"/>
              <a:t>, </a:t>
            </a:r>
            <a:r>
              <a:rPr lang="en-US" i="1" dirty="0" err="1"/>
              <a:t>yn</a:t>
            </a:r>
            <a:r>
              <a:rPr lang="en-US" dirty="0"/>
              <a:t>) and that the errors are entirely in the </a:t>
            </a:r>
            <a:r>
              <a:rPr lang="en-US" dirty="0" smtClean="0"/>
              <a:t>values of </a:t>
            </a:r>
            <a:r>
              <a:rPr lang="en-US" i="1" dirty="0"/>
              <a:t>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simplicity, we assume that the uncertainties in </a:t>
            </a:r>
            <a:r>
              <a:rPr lang="en-US" i="1" dirty="0"/>
              <a:t>{</a:t>
            </a:r>
            <a:r>
              <a:rPr lang="en-US" i="1" dirty="0" err="1"/>
              <a:t>yi</a:t>
            </a:r>
            <a:r>
              <a:rPr lang="en-US" i="1" dirty="0"/>
              <a:t>} </a:t>
            </a:r>
            <a:r>
              <a:rPr lang="en-US" dirty="0"/>
              <a:t>all have the same magnitude. </a:t>
            </a:r>
            <a:endParaRPr lang="en-US" dirty="0" smtClean="0"/>
          </a:p>
          <a:p>
            <a:r>
              <a:rPr lang="en-US" dirty="0" smtClean="0"/>
              <a:t>Our</a:t>
            </a:r>
            <a:r>
              <a:rPr lang="en-US" dirty="0"/>
              <a:t> </a:t>
            </a:r>
            <a:r>
              <a:rPr lang="en-US" dirty="0" smtClean="0"/>
              <a:t>goal </a:t>
            </a:r>
            <a:r>
              <a:rPr lang="en-US" dirty="0"/>
              <a:t>is to obtain the best fit to the linear function</a:t>
            </a:r>
          </a:p>
          <a:p>
            <a:pPr lvl="1"/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mx </a:t>
            </a:r>
            <a:r>
              <a:rPr lang="en-US" dirty="0"/>
              <a:t>+ </a:t>
            </a:r>
            <a:r>
              <a:rPr lang="en-US" i="1" dirty="0"/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is to calculate the values of the parameters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for the best straight line </a:t>
            </a:r>
            <a:r>
              <a:rPr lang="en-US" dirty="0" smtClean="0"/>
              <a:t>through the </a:t>
            </a:r>
            <a:r>
              <a:rPr lang="en-US" i="1" dirty="0"/>
              <a:t>n </a:t>
            </a:r>
            <a:r>
              <a:rPr lang="en-US" dirty="0"/>
              <a:t>data 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difference,</a:t>
            </a:r>
          </a:p>
          <a:p>
            <a:pPr lvl="1"/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− mx</a:t>
            </a:r>
            <a:r>
              <a:rPr lang="en-US" i="1" baseline="-25000" dirty="0"/>
              <a:t>i</a:t>
            </a:r>
            <a:r>
              <a:rPr lang="en-US" i="1" dirty="0"/>
              <a:t> − </a:t>
            </a:r>
            <a:r>
              <a:rPr lang="en-US" i="1" dirty="0" smtClean="0"/>
              <a:t>b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    is </a:t>
            </a:r>
            <a:r>
              <a:rPr lang="en-US" dirty="0"/>
              <a:t>a measure of the discrepancy in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2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reasonable to assume that the best pair of values of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are those that minimize the </a:t>
            </a:r>
            <a:r>
              <a:rPr lang="en-US" dirty="0" smtClean="0"/>
              <a:t>quantity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should we minimize the sum of the squared differences between the experimental values, </a:t>
            </a:r>
            <a:r>
              <a:rPr lang="en-US" i="1" dirty="0" err="1" smtClean="0"/>
              <a:t>yi</a:t>
            </a:r>
            <a:r>
              <a:rPr lang="en-US" dirty="0" smtClean="0"/>
              <a:t>, and </a:t>
            </a:r>
            <a:r>
              <a:rPr lang="en-US" dirty="0"/>
              <a:t>the analytical values, </a:t>
            </a:r>
            <a:r>
              <a:rPr lang="en-US" i="1" dirty="0" err="1"/>
              <a:t>mx</a:t>
            </a:r>
            <a:r>
              <a:rPr lang="en-US" i="1" baseline="-25000" dirty="0" err="1"/>
              <a:t>i</a:t>
            </a:r>
            <a:r>
              <a:rPr lang="en-US" dirty="0" err="1"/>
              <a:t>+</a:t>
            </a:r>
            <a:r>
              <a:rPr lang="en-US" i="1" dirty="0" err="1"/>
              <a:t>b</a:t>
            </a:r>
            <a:r>
              <a:rPr lang="en-US" dirty="0"/>
              <a:t>, and not some other function of the differences?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71429" r="48909" b="20634"/>
          <a:stretch/>
        </p:blipFill>
        <p:spPr bwMode="auto">
          <a:xfrm>
            <a:off x="2051720" y="2986133"/>
            <a:ext cx="3803735" cy="10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smtClean="0"/>
              <a:t>justification is </a:t>
            </a:r>
            <a:r>
              <a:rPr lang="en-US" dirty="0"/>
              <a:t>based on the assumption that if we did many simulations or measurements,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values </a:t>
            </a:r>
            <a:r>
              <a:rPr lang="en-US" dirty="0" smtClean="0"/>
              <a:t>of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would be distributed according to the Gaussian </a:t>
            </a:r>
            <a:r>
              <a:rPr lang="en-US" dirty="0" smtClean="0"/>
              <a:t>distribution. </a:t>
            </a:r>
          </a:p>
          <a:p>
            <a:r>
              <a:rPr lang="en-US" dirty="0" smtClean="0"/>
              <a:t>Based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this assumption, it can be shown that the values of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that minimize </a:t>
            </a:r>
            <a:r>
              <a:rPr lang="en-US" i="1" dirty="0"/>
              <a:t>χ </a:t>
            </a:r>
            <a:r>
              <a:rPr lang="en-US" dirty="0"/>
              <a:t>yield a set </a:t>
            </a:r>
            <a:r>
              <a:rPr lang="en-US" dirty="0" smtClean="0"/>
              <a:t>of values </a:t>
            </a:r>
            <a:r>
              <a:rPr lang="en-US" dirty="0"/>
              <a:t>of </a:t>
            </a:r>
            <a:r>
              <a:rPr lang="en-US" i="1" dirty="0"/>
              <a:t>mx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b </a:t>
            </a:r>
            <a:r>
              <a:rPr lang="en-US" dirty="0" smtClean="0"/>
              <a:t>that </a:t>
            </a:r>
            <a:r>
              <a:rPr lang="en-US" dirty="0"/>
              <a:t>are the </a:t>
            </a:r>
            <a:r>
              <a:rPr lang="en-US" i="1" dirty="0"/>
              <a:t>most probable </a:t>
            </a:r>
            <a:r>
              <a:rPr lang="en-US" dirty="0"/>
              <a:t>set of measurements that we would find based on </a:t>
            </a:r>
            <a:r>
              <a:rPr lang="en-US" dirty="0" smtClean="0"/>
              <a:t>the available </a:t>
            </a:r>
            <a:r>
              <a:rPr lang="en-US" dirty="0"/>
              <a:t>information.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8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minimize </a:t>
            </a:r>
            <a:r>
              <a:rPr lang="en-US" i="1" dirty="0"/>
              <a:t>χ</a:t>
            </a:r>
            <a:r>
              <a:rPr lang="en-US" dirty="0"/>
              <a:t>, we take the partial derivative </a:t>
            </a:r>
            <a:r>
              <a:rPr lang="en-US" dirty="0" smtClean="0"/>
              <a:t>with </a:t>
            </a:r>
            <a:r>
              <a:rPr lang="en-US" dirty="0"/>
              <a:t>respect to </a:t>
            </a:r>
            <a:r>
              <a:rPr lang="en-US" i="1" dirty="0"/>
              <a:t>b </a:t>
            </a:r>
            <a:r>
              <a:rPr lang="en-US" dirty="0"/>
              <a:t>and </a:t>
            </a:r>
            <a:r>
              <a:rPr lang="en-US" i="1" dirty="0"/>
              <a:t>m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25595" r="47682" b="60913"/>
          <a:stretch/>
        </p:blipFill>
        <p:spPr bwMode="auto">
          <a:xfrm>
            <a:off x="1619672" y="3212976"/>
            <a:ext cx="3894202" cy="1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Clearly we have to sample many </a:t>
            </a:r>
            <a:r>
              <a:rPr lang="en-US" i="1" dirty="0"/>
              <a:t>N </a:t>
            </a:r>
            <a:r>
              <a:rPr lang="en-US" dirty="0"/>
              <a:t>step walks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in general, each walk will give </a:t>
            </a:r>
            <a:r>
              <a:rPr lang="en-US" dirty="0" smtClean="0"/>
              <a:t>a different </a:t>
            </a:r>
            <a:r>
              <a:rPr lang="en-US" dirty="0"/>
              <a:t>outcome.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need to do a Monte Carlo simulation many times and average over </a:t>
            </a:r>
            <a:r>
              <a:rPr lang="en-US" dirty="0" smtClean="0"/>
              <a:t>the results </a:t>
            </a:r>
            <a:r>
              <a:rPr lang="en-US" dirty="0"/>
              <a:t>to obtain meaningful averages.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i="1" dirty="0"/>
              <a:t>N</a:t>
            </a:r>
            <a:r>
              <a:rPr lang="en-US" dirty="0"/>
              <a:t>-step walk is called a </a:t>
            </a:r>
            <a:r>
              <a:rPr lang="en-US" i="1" dirty="0"/>
              <a:t>trial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know </a:t>
            </a:r>
            <a:r>
              <a:rPr lang="en-US" dirty="0" smtClean="0"/>
              <a:t>how many </a:t>
            </a:r>
            <a:r>
              <a:rPr lang="en-US" dirty="0"/>
              <a:t>trials to use?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47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we obtain two equations: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43254" r="48351" b="41865"/>
          <a:stretch/>
        </p:blipFill>
        <p:spPr bwMode="auto">
          <a:xfrm>
            <a:off x="1470401" y="2564904"/>
            <a:ext cx="5460482" cy="26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convenient to define the quantities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61905" r="48909" b="19047"/>
          <a:stretch/>
        </p:blipFill>
        <p:spPr bwMode="auto">
          <a:xfrm>
            <a:off x="1909838" y="2943842"/>
            <a:ext cx="4894410" cy="31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 the equation set as:</a:t>
            </a:r>
            <a:endParaRPr lang="en-US" dirty="0"/>
          </a:p>
          <a:p>
            <a:pPr lvl="1"/>
            <a:r>
              <a:rPr lang="en-US" i="1" dirty="0"/>
              <a:t>m⟨x</a:t>
            </a:r>
            <a:r>
              <a:rPr lang="en-US" baseline="30000" dirty="0"/>
              <a:t>2</a:t>
            </a:r>
            <a:r>
              <a:rPr lang="en-US" i="1" dirty="0"/>
              <a:t>⟩ </a:t>
            </a:r>
            <a:r>
              <a:rPr lang="en-US" dirty="0"/>
              <a:t>+ </a:t>
            </a:r>
            <a:r>
              <a:rPr lang="en-US" i="1" dirty="0" err="1"/>
              <a:t>b⟨x</a:t>
            </a:r>
            <a:r>
              <a:rPr lang="en-US" i="1" dirty="0"/>
              <a:t>⟩ </a:t>
            </a:r>
            <a:r>
              <a:rPr lang="en-US" dirty="0"/>
              <a:t>= </a:t>
            </a:r>
            <a:r>
              <a:rPr lang="en-US" i="1" dirty="0"/>
              <a:t>⟨</a:t>
            </a:r>
            <a:r>
              <a:rPr lang="en-US" i="1" dirty="0" err="1"/>
              <a:t>xy</a:t>
            </a:r>
            <a:r>
              <a:rPr lang="en-US" i="1" dirty="0"/>
              <a:t>⟩, </a:t>
            </a:r>
            <a:r>
              <a:rPr lang="en-US" i="1" dirty="0" err="1" smtClean="0"/>
              <a:t>m⟨x</a:t>
            </a:r>
            <a:r>
              <a:rPr lang="en-US" i="1" dirty="0"/>
              <a:t>⟩ </a:t>
            </a:r>
            <a:r>
              <a:rPr lang="en-US" dirty="0"/>
              <a:t>+ </a:t>
            </a:r>
            <a:r>
              <a:rPr lang="en-US" i="1" dirty="0"/>
              <a:t>b </a:t>
            </a:r>
            <a:r>
              <a:rPr lang="en-US" dirty="0"/>
              <a:t>= </a:t>
            </a:r>
            <a:r>
              <a:rPr lang="en-US" i="1" dirty="0"/>
              <a:t>⟨y</a:t>
            </a:r>
            <a:r>
              <a:rPr lang="en-US" i="1" dirty="0" smtClean="0"/>
              <a:t>⟩.</a:t>
            </a:r>
            <a:endParaRPr lang="en-US" i="1" dirty="0"/>
          </a:p>
          <a:p>
            <a:r>
              <a:rPr lang="en-US" i="1" dirty="0" smtClean="0"/>
              <a:t>The solution is: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Where: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66468" r="51475" b="16766"/>
          <a:stretch/>
        </p:blipFill>
        <p:spPr bwMode="auto">
          <a:xfrm>
            <a:off x="2123728" y="3501008"/>
            <a:ext cx="3757938" cy="29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slope </a:t>
            </a:r>
            <a:r>
              <a:rPr lang="en-US" i="1" dirty="0"/>
              <a:t>m </a:t>
            </a:r>
            <a:r>
              <a:rPr lang="en-US" dirty="0"/>
              <a:t>and the intercept </a:t>
            </a:r>
            <a:r>
              <a:rPr lang="en-US" i="1" dirty="0"/>
              <a:t>b </a:t>
            </a:r>
            <a:r>
              <a:rPr lang="en-US" dirty="0"/>
              <a:t>of the best straight line through the </a:t>
            </a:r>
            <a:r>
              <a:rPr lang="en-US" i="1" dirty="0" smtClean="0"/>
              <a:t>n </a:t>
            </a:r>
            <a:r>
              <a:rPr lang="en-US" dirty="0" smtClean="0"/>
              <a:t>data </a:t>
            </a:r>
            <a:r>
              <a:rPr lang="en-US" dirty="0"/>
              <a:t>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consider </a:t>
            </a:r>
            <a:r>
              <a:rPr lang="en-US" dirty="0"/>
              <a:t>the data shown in Table </a:t>
            </a:r>
            <a:r>
              <a:rPr lang="en-US" dirty="0" smtClean="0"/>
              <a:t>on next page  </a:t>
            </a:r>
            <a:r>
              <a:rPr lang="en-US" dirty="0"/>
              <a:t>for a one-dimensional random walk. </a:t>
            </a:r>
            <a:endParaRPr lang="en-US" dirty="0" smtClean="0"/>
          </a:p>
          <a:p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make </a:t>
            </a:r>
            <a:r>
              <a:rPr lang="en-US" dirty="0"/>
              <a:t>the example more interesting, suppose that the walker takes steps of length 1 or 2 with </a:t>
            </a:r>
            <a:r>
              <a:rPr lang="en-US" dirty="0" smtClean="0"/>
              <a:t>equal </a:t>
            </a:r>
            <a:r>
              <a:rPr lang="en-US" dirty="0"/>
              <a:t>probability. The direction of the step is random and </a:t>
            </a:r>
            <a:r>
              <a:rPr lang="en-US" i="1" dirty="0"/>
              <a:t>p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72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N 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2</a:t>
            </a:r>
          </a:p>
          <a:p>
            <a:r>
              <a:rPr lang="en-US" dirty="0"/>
              <a:t>8 19.43</a:t>
            </a:r>
          </a:p>
          <a:p>
            <a:r>
              <a:rPr lang="en-US" dirty="0"/>
              <a:t>16 37.65</a:t>
            </a:r>
          </a:p>
          <a:p>
            <a:r>
              <a:rPr lang="en-US" dirty="0"/>
              <a:t>32 76.98</a:t>
            </a:r>
          </a:p>
          <a:p>
            <a:r>
              <a:rPr lang="en-US" dirty="0"/>
              <a:t>64 </a:t>
            </a:r>
            <a:r>
              <a:rPr lang="en-US" dirty="0" smtClean="0"/>
              <a:t>160.38</a:t>
            </a:r>
          </a:p>
          <a:p>
            <a:endParaRPr lang="en-US" dirty="0" smtClean="0"/>
          </a:p>
          <a:p>
            <a:r>
              <a:rPr lang="en-US" dirty="0" smtClean="0"/>
              <a:t>assume that the </a:t>
            </a:r>
            <a:r>
              <a:rPr lang="en-US" dirty="0"/>
              <a:t>mean square displacement 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obeys the general </a:t>
            </a:r>
            <a:r>
              <a:rPr lang="en-US" dirty="0" smtClean="0"/>
              <a:t>relation </a:t>
            </a:r>
            <a:r>
              <a:rPr lang="el-GR" dirty="0" smtClean="0"/>
              <a:t>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 smtClean="0"/>
              <a:t>aN</a:t>
            </a:r>
            <a:r>
              <a:rPr lang="en-US" baseline="30000" dirty="0" smtClean="0"/>
              <a:t>2</a:t>
            </a:r>
            <a:r>
              <a:rPr lang="el-GR" baseline="30000" dirty="0" smtClean="0"/>
              <a:t>γ</a:t>
            </a:r>
            <a:r>
              <a:rPr lang="en-US" i="1" dirty="0" smtClean="0"/>
              <a:t>, </a:t>
            </a:r>
            <a:endParaRPr lang="en-US" dirty="0"/>
          </a:p>
          <a:p>
            <a:pPr lvl="1"/>
            <a:r>
              <a:rPr lang="en-US" dirty="0"/>
              <a:t>with an unknown exponent </a:t>
            </a:r>
            <a:r>
              <a:rPr lang="en-US" i="1" dirty="0"/>
              <a:t>ν </a:t>
            </a:r>
            <a:r>
              <a:rPr lang="en-US" dirty="0"/>
              <a:t>and </a:t>
            </a:r>
            <a:r>
              <a:rPr lang="en-US" i="1" dirty="0"/>
              <a:t>a </a:t>
            </a:r>
            <a:r>
              <a:rPr lang="en-US" dirty="0"/>
              <a:t>is a constant.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the fitting problem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nonlinear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a problem that looks </a:t>
            </a:r>
            <a:r>
              <a:rPr lang="en-US" dirty="0" smtClean="0"/>
              <a:t>nonlinear can </a:t>
            </a:r>
            <a:r>
              <a:rPr lang="en-US" dirty="0"/>
              <a:t>be turned into a linear problem by a change of variables.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 we convert the </a:t>
            </a:r>
            <a:r>
              <a:rPr lang="en-US" dirty="0" smtClean="0"/>
              <a:t>nonlinear relation to </a:t>
            </a:r>
            <a:r>
              <a:rPr lang="en-US" dirty="0"/>
              <a:t>a linear relation by taking the logarithm of both sides:</a:t>
            </a:r>
          </a:p>
          <a:p>
            <a:pPr lvl="1"/>
            <a:r>
              <a:rPr lang="en-US" dirty="0"/>
              <a:t>ln(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) = ln </a:t>
            </a:r>
            <a:r>
              <a:rPr lang="en-US" i="1" dirty="0"/>
              <a:t>a </a:t>
            </a:r>
            <a:r>
              <a:rPr lang="en-US" dirty="0"/>
              <a:t>+ 2</a:t>
            </a:r>
            <a:r>
              <a:rPr lang="el-GR" i="1" dirty="0"/>
              <a:t>ν </a:t>
            </a:r>
            <a:r>
              <a:rPr lang="en-US" dirty="0" err="1"/>
              <a:t>ln</a:t>
            </a:r>
            <a:r>
              <a:rPr lang="en-US" i="1" dirty="0" err="1"/>
              <a:t>N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 </a:t>
            </a:r>
            <a:r>
              <a:rPr lang="en-US" dirty="0"/>
              <a:t>= 1</a:t>
            </a:r>
            <a:r>
              <a:rPr lang="en-US" i="1" dirty="0"/>
              <a:t>.</a:t>
            </a:r>
            <a:r>
              <a:rPr lang="en-US" dirty="0"/>
              <a:t>02 and </a:t>
            </a:r>
            <a:r>
              <a:rPr lang="en-US" i="1" dirty="0"/>
              <a:t>b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83.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conclude from </a:t>
            </a:r>
            <a:r>
              <a:rPr lang="en-US" dirty="0" smtClean="0"/>
              <a:t>our limited </a:t>
            </a:r>
            <a:r>
              <a:rPr lang="en-US" dirty="0"/>
              <a:t>data and the relation 2</a:t>
            </a:r>
            <a:r>
              <a:rPr lang="en-US" i="1" dirty="0"/>
              <a:t>ν </a:t>
            </a:r>
            <a:r>
              <a:rPr lang="en-US" dirty="0"/>
              <a:t>= </a:t>
            </a:r>
            <a:r>
              <a:rPr lang="en-US" i="1" dirty="0"/>
              <a:t>m </a:t>
            </a:r>
            <a:r>
              <a:rPr lang="en-US" dirty="0"/>
              <a:t>that </a:t>
            </a:r>
            <a:r>
              <a:rPr lang="en-US" i="1" dirty="0"/>
              <a:t>ν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51, which is consistent with the expected </a:t>
            </a:r>
            <a:r>
              <a:rPr lang="en-US" dirty="0" smtClean="0"/>
              <a:t>result </a:t>
            </a:r>
            <a:r>
              <a:rPr lang="el-GR" i="1" dirty="0" smtClean="0"/>
              <a:t>ν </a:t>
            </a:r>
            <a:r>
              <a:rPr lang="el-GR" dirty="0"/>
              <a:t>= 1</a:t>
            </a:r>
            <a:r>
              <a:rPr lang="el-GR" i="1" dirty="0"/>
              <a:t>/</a:t>
            </a:r>
            <a:r>
              <a:rPr lang="el-GR" dirty="0"/>
              <a:t>2.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1032" r="39316" b="35714"/>
          <a:stretch/>
        </p:blipFill>
        <p:spPr bwMode="auto">
          <a:xfrm>
            <a:off x="1043608" y="3682436"/>
            <a:ext cx="4891315" cy="316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 Number sequences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600200"/>
            <a:ext cx="620303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 far we have used the random number generator supplied with </a:t>
            </a:r>
            <a:r>
              <a:rPr lang="en-US" dirty="0" smtClean="0"/>
              <a:t>Java. </a:t>
            </a:r>
          </a:p>
          <a:p>
            <a:r>
              <a:rPr lang="en-US" dirty="0" smtClean="0"/>
              <a:t>In </a:t>
            </a:r>
            <a:r>
              <a:rPr lang="en-US" dirty="0"/>
              <a:t>principle, we could have generated these numbers from a random </a:t>
            </a:r>
            <a:r>
              <a:rPr lang="en-US" dirty="0" smtClean="0"/>
              <a:t>physical process</a:t>
            </a:r>
            <a:r>
              <a:rPr lang="en-US" dirty="0"/>
              <a:t>, such as the decay of radioactive nuclei </a:t>
            </a:r>
            <a:r>
              <a:rPr lang="en-US" dirty="0" smtClean="0"/>
              <a:t>(refer to the text book for detailed discussions) or </a:t>
            </a:r>
            <a:r>
              <a:rPr lang="en-US" dirty="0"/>
              <a:t>the thermal noise from a </a:t>
            </a:r>
            <a:r>
              <a:rPr lang="en-US" dirty="0" smtClean="0"/>
              <a:t>semiconductor device.</a:t>
            </a:r>
          </a:p>
          <a:p>
            <a:r>
              <a:rPr lang="en-US" dirty="0" smtClean="0"/>
              <a:t>In </a:t>
            </a:r>
            <a:r>
              <a:rPr lang="en-US" dirty="0"/>
              <a:t>practice, random number sequences are generated from a physical process only </a:t>
            </a:r>
            <a:r>
              <a:rPr lang="en-US" dirty="0" smtClean="0"/>
              <a:t>for specific </a:t>
            </a:r>
            <a:r>
              <a:rPr lang="en-US" dirty="0"/>
              <a:t>purposes such as a lottery.</a:t>
            </a:r>
          </a:p>
        </p:txBody>
      </p:sp>
      <p:pic>
        <p:nvPicPr>
          <p:cNvPr id="16386" name="Picture 2" descr="http://lewis-manning.co.uk/wp-content/uploads/2015/01/Lottery-Balls-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93" y="4951108"/>
            <a:ext cx="3178153" cy="19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Although we could store the outcome of a random </a:t>
            </a:r>
            <a:r>
              <a:rPr lang="en-US" dirty="0" smtClean="0"/>
              <a:t>physical process </a:t>
            </a:r>
            <a:r>
              <a:rPr lang="en-US" dirty="0"/>
              <a:t>so that the random number sequence would be both truly random and reproducible, </a:t>
            </a:r>
            <a:r>
              <a:rPr lang="en-US" dirty="0" smtClean="0"/>
              <a:t>such a </a:t>
            </a:r>
            <a:r>
              <a:rPr lang="en-US" dirty="0"/>
              <a:t>method would usually be inconvenient and inefficient in part because we often require very </a:t>
            </a:r>
            <a:r>
              <a:rPr lang="en-US" dirty="0" smtClean="0"/>
              <a:t>long sequences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practice, we use a digital computer, a deterministic machine, to generate </a:t>
            </a:r>
            <a:r>
              <a:rPr lang="en-US" dirty="0" smtClean="0"/>
              <a:t>sequences of </a:t>
            </a:r>
            <a:r>
              <a:rPr lang="en-US" i="1" dirty="0"/>
              <a:t>pseudorandom </a:t>
            </a:r>
            <a:r>
              <a:rPr lang="en-US" dirty="0"/>
              <a:t>numbers.</a:t>
            </a:r>
          </a:p>
        </p:txBody>
      </p:sp>
    </p:spTree>
    <p:extLst>
      <p:ext uri="{BB962C8B-B14F-4D97-AF65-F5344CB8AC3E}">
        <p14:creationId xmlns:p14="http://schemas.microsoft.com/office/powerpoint/2010/main" val="28277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</a:t>
            </a:r>
            <a:r>
              <a:rPr lang="en-US" dirty="0"/>
              <a:t>a </a:t>
            </a:r>
            <a:r>
              <a:rPr lang="en-US" dirty="0" smtClean="0"/>
              <a:t>distinction is </a:t>
            </a:r>
            <a:r>
              <a:rPr lang="en-US" dirty="0"/>
              <a:t>unimportant if the sequence satisfies all our criteria for randomness. </a:t>
            </a:r>
            <a:endParaRPr lang="en-US" dirty="0" smtClean="0"/>
          </a:p>
          <a:p>
            <a:pPr lvl="1"/>
            <a:r>
              <a:rPr lang="en-US" dirty="0"/>
              <a:t>Although these sequences cannot be truly </a:t>
            </a:r>
            <a:r>
              <a:rPr lang="en-US" dirty="0" smtClean="0"/>
              <a:t>random</a:t>
            </a:r>
          </a:p>
          <a:p>
            <a:r>
              <a:rPr lang="en-US" dirty="0" smtClean="0"/>
              <a:t>Common </a:t>
            </a:r>
            <a:r>
              <a:rPr lang="en-US" dirty="0"/>
              <a:t>to refer </a:t>
            </a:r>
            <a:r>
              <a:rPr lang="en-US" dirty="0" smtClean="0"/>
              <a:t>to random </a:t>
            </a:r>
            <a:r>
              <a:rPr lang="en-US" dirty="0"/>
              <a:t>number generators 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though we really mean pseudorandom number generators.</a:t>
            </a:r>
          </a:p>
        </p:txBody>
      </p:sp>
    </p:spTree>
    <p:extLst>
      <p:ext uri="{BB962C8B-B14F-4D97-AF65-F5344CB8AC3E}">
        <p14:creationId xmlns:p14="http://schemas.microsoft.com/office/powerpoint/2010/main" val="13726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random number generators yield a sequence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which each number is used to find </a:t>
            </a:r>
            <a:r>
              <a:rPr lang="en-US" dirty="0" smtClean="0"/>
              <a:t>the succeeding </a:t>
            </a:r>
            <a:r>
              <a:rPr lang="en-US" dirty="0"/>
              <a:t>one according to a well defined algorithm.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important features of a </a:t>
            </a:r>
            <a:r>
              <a:rPr lang="en-US" dirty="0" smtClean="0"/>
              <a:t>desirable random </a:t>
            </a:r>
            <a:r>
              <a:rPr lang="en-US" dirty="0"/>
              <a:t>number </a:t>
            </a:r>
            <a:r>
              <a:rPr lang="en-US" dirty="0" smtClean="0"/>
              <a:t>generator:	 </a:t>
            </a:r>
          </a:p>
          <a:p>
            <a:pPr lvl="2"/>
            <a:r>
              <a:rPr lang="en-US" dirty="0" smtClean="0"/>
              <a:t>its </a:t>
            </a:r>
            <a:r>
              <a:rPr lang="en-US" dirty="0"/>
              <a:t>sequence satisfies the known statistical tests for randomness,</a:t>
            </a:r>
          </a:p>
          <a:p>
            <a:r>
              <a:rPr lang="en-US" dirty="0" smtClean="0"/>
              <a:t>We </a:t>
            </a:r>
            <a:r>
              <a:rPr lang="en-US" dirty="0"/>
              <a:t>also want the generator to be efficient </a:t>
            </a:r>
            <a:r>
              <a:rPr lang="en-US" dirty="0" smtClean="0"/>
              <a:t>and machine </a:t>
            </a:r>
            <a:r>
              <a:rPr lang="en-US" dirty="0"/>
              <a:t>independent, and the sequence to be reproducible</a:t>
            </a:r>
            <a:r>
              <a:rPr lang="en-US" dirty="0" smtClean="0"/>
              <a:t>.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simple answer is to average over more and more trials until the average results don’t change within the desired accuracy. </a:t>
            </a:r>
          </a:p>
          <a:p>
            <a:pPr lvl="1"/>
            <a:r>
              <a:rPr lang="en-US" dirty="0"/>
              <a:t>The more sophisticated answer is to do an error analysis similar to what we do in measurements in the laboratory.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widely used random number </a:t>
            </a:r>
            <a:r>
              <a:rPr lang="en-US" dirty="0" smtClean="0"/>
              <a:t>generator:</a:t>
            </a:r>
          </a:p>
          <a:p>
            <a:pPr lvl="1"/>
            <a:r>
              <a:rPr lang="en-US" i="1" dirty="0" smtClean="0"/>
              <a:t>linear </a:t>
            </a:r>
            <a:r>
              <a:rPr lang="en-US" i="1" dirty="0"/>
              <a:t>congruential </a:t>
            </a:r>
            <a:r>
              <a:rPr lang="en-US" dirty="0"/>
              <a:t>method.</a:t>
            </a:r>
          </a:p>
          <a:p>
            <a:r>
              <a:rPr lang="en-US" dirty="0"/>
              <a:t>One </a:t>
            </a:r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very fast.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given seed </a:t>
            </a:r>
            <a:r>
              <a:rPr lang="en-US" i="1" dirty="0"/>
              <a:t>x</a:t>
            </a:r>
            <a:r>
              <a:rPr lang="en-US" dirty="0"/>
              <a:t>0, </a:t>
            </a:r>
            <a:r>
              <a:rPr lang="en-US" dirty="0" smtClean="0"/>
              <a:t>each number </a:t>
            </a:r>
            <a:r>
              <a:rPr lang="en-US" dirty="0"/>
              <a:t>in the sequence is determined by the one-dimensional </a:t>
            </a:r>
            <a:r>
              <a:rPr lang="en-US" dirty="0" smtClean="0"/>
              <a:t>map.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/>
              <a:t>ax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 smtClean="0"/>
              <a:t>mod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/>
              <a:t>ax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) mod </a:t>
            </a:r>
            <a:r>
              <a:rPr lang="en-US" dirty="0" smtClean="0"/>
              <a:t>m</a:t>
            </a:r>
          </a:p>
          <a:p>
            <a:r>
              <a:rPr lang="en-US" dirty="0" smtClean="0"/>
              <a:t>where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and </a:t>
            </a:r>
            <a:r>
              <a:rPr lang="en-US" i="1" dirty="0"/>
              <a:t>m </a:t>
            </a:r>
            <a:r>
              <a:rPr lang="en-US" dirty="0"/>
              <a:t>as well as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are </a:t>
            </a:r>
            <a:r>
              <a:rPr lang="en-US" dirty="0" smtClean="0"/>
              <a:t>integers	</a:t>
            </a:r>
          </a:p>
          <a:p>
            <a:r>
              <a:rPr lang="en-US" dirty="0" smtClean="0"/>
              <a:t>The </a:t>
            </a:r>
            <a:r>
              <a:rPr lang="en-US" dirty="0"/>
              <a:t>notation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z </a:t>
            </a:r>
            <a:r>
              <a:rPr lang="en-US" dirty="0" smtClean="0"/>
              <a:t>mod m </a:t>
            </a:r>
            <a:r>
              <a:rPr lang="en-US" dirty="0"/>
              <a:t>means that </a:t>
            </a:r>
            <a:r>
              <a:rPr lang="en-US" i="1" dirty="0"/>
              <a:t>m </a:t>
            </a:r>
            <a:r>
              <a:rPr lang="en-US" dirty="0"/>
              <a:t>is </a:t>
            </a:r>
            <a:r>
              <a:rPr lang="en-US" dirty="0" smtClean="0"/>
              <a:t>subtracted from </a:t>
            </a:r>
            <a:r>
              <a:rPr lang="en-US" i="1" dirty="0"/>
              <a:t>z </a:t>
            </a:r>
            <a:r>
              <a:rPr lang="en-US" dirty="0"/>
              <a:t>until 0 </a:t>
            </a:r>
            <a:r>
              <a:rPr lang="en-US" i="1" dirty="0"/>
              <a:t>≤ y &lt; m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multiplier </a:t>
            </a:r>
            <a:r>
              <a:rPr lang="en-US" i="1" dirty="0" smtClean="0"/>
              <a:t>a</a:t>
            </a:r>
            <a:r>
              <a:rPr lang="en-US" dirty="0" smtClean="0"/>
              <a:t>, the </a:t>
            </a:r>
            <a:r>
              <a:rPr lang="en-US" i="1" dirty="0"/>
              <a:t>increment c</a:t>
            </a:r>
            <a:r>
              <a:rPr lang="en-US" dirty="0"/>
              <a:t>, and the </a:t>
            </a:r>
            <a:r>
              <a:rPr lang="en-US" i="1" dirty="0"/>
              <a:t>modulus </a:t>
            </a: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What’s the maximum </a:t>
            </a:r>
            <a:r>
              <a:rPr lang="en-US" dirty="0"/>
              <a:t>possible </a:t>
            </a:r>
            <a:r>
              <a:rPr lang="en-US" i="1" dirty="0" smtClean="0"/>
              <a:t>period?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general, the period depends on all three parameters.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</a:t>
            </a:r>
            <a:r>
              <a:rPr lang="en-US" i="1" dirty="0"/>
              <a:t>a </a:t>
            </a:r>
            <a:r>
              <a:rPr lang="en-US" dirty="0"/>
              <a:t>= 3, </a:t>
            </a:r>
            <a:r>
              <a:rPr lang="en-US" i="1" dirty="0"/>
              <a:t>c </a:t>
            </a:r>
            <a:r>
              <a:rPr lang="en-US" dirty="0"/>
              <a:t>= 4, </a:t>
            </a:r>
            <a:r>
              <a:rPr lang="en-US" i="1" dirty="0"/>
              <a:t>m </a:t>
            </a:r>
            <a:r>
              <a:rPr lang="en-US" dirty="0"/>
              <a:t>= </a:t>
            </a:r>
            <a:r>
              <a:rPr lang="en-US" dirty="0" smtClean="0"/>
              <a:t>32, and </a:t>
            </a:r>
            <a:r>
              <a:rPr lang="en-US" i="1" dirty="0"/>
              <a:t>x</a:t>
            </a:r>
            <a:r>
              <a:rPr lang="en-US" dirty="0"/>
              <a:t>0 = 1, the sequence </a:t>
            </a:r>
            <a:r>
              <a:rPr lang="en-US" dirty="0" smtClean="0"/>
              <a:t>: </a:t>
            </a:r>
            <a:r>
              <a:rPr lang="en-US" dirty="0"/>
              <a:t>1, 7, 25, 15, 17, 23, 9, 31, 1, 7, 25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 period </a:t>
            </a:r>
            <a:r>
              <a:rPr lang="en-US" dirty="0"/>
              <a:t>is 8 </a:t>
            </a:r>
            <a:endParaRPr lang="en-US" dirty="0" smtClean="0"/>
          </a:p>
          <a:p>
            <a:pPr lvl="1"/>
            <a:r>
              <a:rPr lang="en-US" dirty="0" smtClean="0"/>
              <a:t>rather </a:t>
            </a:r>
            <a:r>
              <a:rPr lang="en-US" dirty="0"/>
              <a:t>than the maximum possible value of </a:t>
            </a:r>
            <a:r>
              <a:rPr lang="en-US" i="1" dirty="0"/>
              <a:t>m </a:t>
            </a:r>
            <a:r>
              <a:rPr lang="en-US" dirty="0"/>
              <a:t>= 32.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choose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and </a:t>
            </a:r>
            <a:r>
              <a:rPr lang="en-US" i="1" dirty="0"/>
              <a:t>m </a:t>
            </a:r>
            <a:r>
              <a:rPr lang="en-US" dirty="0" smtClean="0"/>
              <a:t>carefully such </a:t>
            </a:r>
            <a:r>
              <a:rPr lang="en-US" dirty="0"/>
              <a:t>that the maximum period is obtained,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all possible integers between 0 and </a:t>
            </a:r>
            <a:r>
              <a:rPr lang="en-US" i="1" dirty="0"/>
              <a:t>m − </a:t>
            </a:r>
            <a:r>
              <a:rPr lang="en-US" dirty="0"/>
              <a:t>1 </a:t>
            </a:r>
            <a:r>
              <a:rPr lang="en-US" dirty="0" smtClean="0"/>
              <a:t>would occur </a:t>
            </a:r>
            <a:r>
              <a:rPr lang="en-US" dirty="0"/>
              <a:t>in the sequence.</a:t>
            </a:r>
          </a:p>
        </p:txBody>
      </p:sp>
    </p:spTree>
    <p:extLst>
      <p:ext uri="{BB962C8B-B14F-4D97-AF65-F5344CB8AC3E}">
        <p14:creationId xmlns:p14="http://schemas.microsoft.com/office/powerpoint/2010/main" val="22645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have random numbers </a:t>
            </a:r>
            <a:r>
              <a:rPr lang="en-US" i="1" dirty="0"/>
              <a:t>r </a:t>
            </a:r>
            <a:r>
              <a:rPr lang="en-US" dirty="0"/>
              <a:t>in the unit </a:t>
            </a:r>
            <a:r>
              <a:rPr lang="en-US" dirty="0" smtClean="0"/>
              <a:t>interval 0 </a:t>
            </a:r>
            <a:r>
              <a:rPr lang="en-US" i="1" dirty="0"/>
              <a:t>≤ r &lt; </a:t>
            </a:r>
            <a:r>
              <a:rPr lang="en-US" dirty="0"/>
              <a:t>1 rather than random integers, random number generators usually return the ratio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/m</a:t>
            </a:r>
          </a:p>
          <a:p>
            <a:pPr lvl="1"/>
            <a:r>
              <a:rPr lang="en-US" dirty="0"/>
              <a:t>which is always less than unity. </a:t>
            </a:r>
            <a:endParaRPr lang="en-US" dirty="0" smtClean="0"/>
          </a:p>
          <a:p>
            <a:pPr lvl="1"/>
            <a:r>
              <a:rPr lang="en-US" dirty="0" smtClean="0"/>
              <a:t>Several </a:t>
            </a:r>
            <a:r>
              <a:rPr lang="en-US" dirty="0"/>
              <a:t>rules have been developed </a:t>
            </a:r>
            <a:r>
              <a:rPr lang="en-US" dirty="0" smtClean="0"/>
              <a:t>to </a:t>
            </a:r>
            <a:r>
              <a:rPr lang="en-US" dirty="0"/>
              <a:t>obtain the </a:t>
            </a:r>
            <a:r>
              <a:rPr lang="en-US" dirty="0" smtClean="0"/>
              <a:t>longest period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3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popular random number </a:t>
            </a:r>
            <a:r>
              <a:rPr lang="en-US" dirty="0" smtClean="0"/>
              <a:t>generator: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i="1" dirty="0"/>
              <a:t>generalized feedback shift register </a:t>
            </a:r>
            <a:r>
              <a:rPr lang="en-US" dirty="0" smtClean="0"/>
              <a:t>method,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bit </a:t>
            </a:r>
            <a:r>
              <a:rPr lang="en-US" dirty="0" smtClean="0"/>
              <a:t>manipulation. 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integer is represented as a </a:t>
            </a:r>
            <a:r>
              <a:rPr lang="en-US" dirty="0" smtClean="0"/>
              <a:t>series of </a:t>
            </a:r>
            <a:r>
              <a:rPr lang="en-US" dirty="0"/>
              <a:t>1s and 0s called bits.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bits can be shuffled by using the bitwise exclusive or operator </a:t>
            </a:r>
            <a:r>
              <a:rPr lang="en-US" i="1" dirty="0" smtClean="0"/>
              <a:t>⊕ </a:t>
            </a:r>
            <a:r>
              <a:rPr lang="en-US" dirty="0" smtClean="0"/>
              <a:t>(</a:t>
            </a:r>
            <a:r>
              <a:rPr lang="en-US" dirty="0" err="1"/>
              <a:t>xor</a:t>
            </a:r>
            <a:r>
              <a:rPr lang="en-US" dirty="0"/>
              <a:t>) defined by </a:t>
            </a:r>
            <a:r>
              <a:rPr lang="en-US" i="1" dirty="0"/>
              <a:t>a ⊕ b </a:t>
            </a:r>
            <a:r>
              <a:rPr lang="en-US" dirty="0"/>
              <a:t>= 1 if the bits </a:t>
            </a:r>
            <a:r>
              <a:rPr lang="en-US" i="1" dirty="0" smtClean="0"/>
              <a:t>a≠</a:t>
            </a:r>
            <a:r>
              <a:rPr lang="en-US" dirty="0" smtClean="0"/>
              <a:t> </a:t>
            </a:r>
            <a:r>
              <a:rPr lang="en-US" i="1" dirty="0"/>
              <a:t>b</a:t>
            </a:r>
            <a:r>
              <a:rPr lang="en-US" dirty="0"/>
              <a:t>; </a:t>
            </a:r>
            <a:r>
              <a:rPr lang="en-US" i="1" dirty="0"/>
              <a:t>a ⊕ b </a:t>
            </a:r>
            <a:r>
              <a:rPr lang="en-US" dirty="0"/>
              <a:t>= 0 if 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i="1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/>
              <a:t>n</a:t>
            </a:r>
            <a:r>
              <a:rPr lang="en-US" dirty="0"/>
              <a:t>th member of the sequence </a:t>
            </a:r>
            <a:r>
              <a:rPr lang="en-US" dirty="0" smtClean="0"/>
              <a:t>is given </a:t>
            </a:r>
            <a:r>
              <a:rPr lang="en-US" dirty="0"/>
              <a:t>by</a:t>
            </a:r>
          </a:p>
          <a:p>
            <a:pPr lvl="2"/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−p</a:t>
            </a:r>
            <a:r>
              <a:rPr lang="en-US" i="1" dirty="0"/>
              <a:t> ⊕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−q</a:t>
            </a:r>
            <a:r>
              <a:rPr lang="en-US" i="1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Java and C the exclusive or operation on the integers m and n is written as </a:t>
            </a:r>
            <a:r>
              <a:rPr lang="en-US" dirty="0" err="1"/>
              <a:t>mˆn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algorithm </a:t>
            </a:r>
            <a:r>
              <a:rPr lang="en-US" dirty="0"/>
              <a:t>for producing the random numbers after </a:t>
            </a:r>
            <a:r>
              <a:rPr lang="en-US" i="1" dirty="0"/>
              <a:t>p </a:t>
            </a:r>
            <a:r>
              <a:rPr lang="en-US" dirty="0"/>
              <a:t>integers have been </a:t>
            </a:r>
            <a:r>
              <a:rPr lang="en-US" dirty="0" smtClean="0"/>
              <a:t>produced:</a:t>
            </a:r>
          </a:p>
          <a:p>
            <a:pPr lvl="1"/>
            <a:r>
              <a:rPr lang="en-US" dirty="0" smtClean="0"/>
              <a:t>Initially </a:t>
            </a:r>
            <a:r>
              <a:rPr lang="en-US" dirty="0"/>
              <a:t>the index, </a:t>
            </a:r>
            <a:r>
              <a:rPr lang="en-US" i="1" dirty="0"/>
              <a:t>k</a:t>
            </a:r>
            <a:r>
              <a:rPr lang="en-US" dirty="0"/>
              <a:t>, can be set to 0.</a:t>
            </a:r>
          </a:p>
          <a:p>
            <a:pPr lvl="1"/>
            <a:r>
              <a:rPr lang="en-US" dirty="0"/>
              <a:t>1. If </a:t>
            </a:r>
            <a:r>
              <a:rPr lang="en-US" i="1" dirty="0"/>
              <a:t>k &lt; q</a:t>
            </a:r>
            <a:r>
              <a:rPr lang="en-US" dirty="0"/>
              <a:t>, set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i="1" dirty="0"/>
              <a:t>k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, else set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i="1" dirty="0"/>
              <a:t>k − p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2. Set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⊕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;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is the desired random number for this iteration.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random </a:t>
            </a:r>
            <a:r>
              <a:rPr lang="en-US" dirty="0" smtClean="0"/>
              <a:t>number between </a:t>
            </a:r>
            <a:r>
              <a:rPr lang="en-US" dirty="0"/>
              <a:t>0 and 1 is desired, divide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by the maximum possible integer that the </a:t>
            </a:r>
            <a:r>
              <a:rPr lang="en-US" dirty="0" smtClean="0"/>
              <a:t>computer can </a:t>
            </a:r>
            <a:r>
              <a:rPr lang="en-US" dirty="0"/>
              <a:t>hold.</a:t>
            </a:r>
          </a:p>
          <a:p>
            <a:pPr lvl="1"/>
            <a:r>
              <a:rPr lang="en-US" dirty="0"/>
              <a:t>3. Increment </a:t>
            </a:r>
            <a:r>
              <a:rPr lang="en-US" i="1" dirty="0"/>
              <a:t>k </a:t>
            </a:r>
            <a:r>
              <a:rPr lang="en-US" dirty="0"/>
              <a:t>to (</a:t>
            </a:r>
            <a:r>
              <a:rPr lang="en-US" i="1" dirty="0"/>
              <a:t>k </a:t>
            </a:r>
            <a:r>
              <a:rPr lang="en-US" dirty="0"/>
              <a:t>+ 1) mod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exclusive or operator and bit manipulation is very fast,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random </a:t>
            </a:r>
            <a:r>
              <a:rPr lang="en-US" dirty="0" smtClean="0"/>
              <a:t>number generator </a:t>
            </a:r>
            <a:r>
              <a:rPr lang="en-US" dirty="0"/>
              <a:t>is very fast.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 period may not be long enough for some applications and </a:t>
            </a:r>
            <a:r>
              <a:rPr lang="en-US" dirty="0" smtClean="0"/>
              <a:t>the correlations </a:t>
            </a:r>
            <a:r>
              <a:rPr lang="en-US" dirty="0"/>
              <a:t>between numbers might not be as good as needed.</a:t>
            </a:r>
          </a:p>
        </p:txBody>
      </p:sp>
    </p:spTree>
    <p:extLst>
      <p:ext uri="{BB962C8B-B14F-4D97-AF65-F5344CB8AC3E}">
        <p14:creationId xmlns:p14="http://schemas.microsoft.com/office/powerpoint/2010/main" val="4428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 nature: </a:t>
            </a:r>
          </a:p>
          <a:p>
            <a:pPr lvl="1"/>
            <a:r>
              <a:rPr lang="en-US" dirty="0" smtClean="0"/>
              <a:t>numbers </a:t>
            </a:r>
            <a:r>
              <a:rPr lang="en-US" dirty="0"/>
              <a:t>in the sequence are used to find the succeeding ones according to a well defined algorithm.</a:t>
            </a:r>
          </a:p>
          <a:p>
            <a:pPr lvl="1"/>
            <a:r>
              <a:rPr lang="en-US" dirty="0"/>
              <a:t>The sequence is determined by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seed,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first number of the sequence,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the first </a:t>
            </a:r>
            <a:r>
              <a:rPr lang="en-US" i="1" dirty="0"/>
              <a:t>p </a:t>
            </a:r>
            <a:r>
              <a:rPr lang="en-US" dirty="0" smtClean="0"/>
              <a:t>members of </a:t>
            </a:r>
            <a:r>
              <a:rPr lang="en-US" dirty="0"/>
              <a:t>the sequence for the generalized feedback shift register and related generators. </a:t>
            </a:r>
            <a:endParaRPr lang="en-US" dirty="0" smtClean="0"/>
          </a:p>
          <a:p>
            <a:pPr lvl="1"/>
            <a:r>
              <a:rPr lang="en-US" dirty="0" smtClean="0"/>
              <a:t>Usually</a:t>
            </a:r>
            <a:r>
              <a:rPr lang="en-US" dirty="0"/>
              <a:t>, </a:t>
            </a:r>
            <a:r>
              <a:rPr lang="en-US" dirty="0" smtClean="0"/>
              <a:t>the maximum </a:t>
            </a:r>
            <a:r>
              <a:rPr lang="en-US" dirty="0"/>
              <a:t>possible period is related to the size of the computer word,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32, or 64 </a:t>
            </a:r>
            <a:r>
              <a:rPr lang="en-US" dirty="0" smtClean="0"/>
              <a:t>bits.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choice of the constants and the proper initialization of the sequence is very important </a:t>
            </a:r>
            <a:r>
              <a:rPr lang="en-US" dirty="0" smtClean="0"/>
              <a:t>and thus </a:t>
            </a:r>
            <a:r>
              <a:rPr lang="en-US" dirty="0"/>
              <a:t>these algorithms must be implemented with care.</a:t>
            </a:r>
          </a:p>
        </p:txBody>
      </p:sp>
    </p:spTree>
    <p:extLst>
      <p:ext uri="{BB962C8B-B14F-4D97-AF65-F5344CB8AC3E}">
        <p14:creationId xmlns:p14="http://schemas.microsoft.com/office/powerpoint/2010/main" val="13875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necessary and sufficient test for the randomness of a finite sequence of numbers;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i="1" dirty="0"/>
              <a:t>apparently </a:t>
            </a:r>
            <a:r>
              <a:rPr lang="en-US" dirty="0"/>
              <a:t>random.</a:t>
            </a:r>
          </a:p>
          <a:p>
            <a:pPr lvl="1"/>
            <a:r>
              <a:rPr lang="en-US" dirty="0"/>
              <a:t>Because no single statistical test is a reliable indicator, we need to consider several tests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details of the statistical tests, please read the textbook.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Many of these tests can be stated in terms of random walks.</a:t>
            </a:r>
          </a:p>
          <a:p>
            <a:pPr lvl="1"/>
            <a:r>
              <a:rPr lang="en-US" i="1" dirty="0"/>
              <a:t>Random walk</a:t>
            </a:r>
            <a:r>
              <a:rPr lang="en-US" dirty="0"/>
              <a:t>. A test based on the properties of random walks has been proposed by </a:t>
            </a:r>
            <a:r>
              <a:rPr lang="en-US" dirty="0" err="1" smtClean="0"/>
              <a:t>Vattulainen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al. </a:t>
            </a:r>
            <a:endParaRPr lang="en-US" dirty="0" smtClean="0"/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a walker begins at the origin of the </a:t>
            </a:r>
            <a:r>
              <a:rPr lang="en-US" i="1" dirty="0"/>
              <a:t>x</a:t>
            </a:r>
            <a:r>
              <a:rPr lang="en-US" dirty="0"/>
              <a:t>-</a:t>
            </a:r>
            <a:r>
              <a:rPr lang="en-US" i="1" dirty="0"/>
              <a:t>y </a:t>
            </a:r>
            <a:r>
              <a:rPr lang="en-US" dirty="0"/>
              <a:t>plane and walks for </a:t>
            </a:r>
            <a:r>
              <a:rPr lang="en-US" i="1" dirty="0"/>
              <a:t>N </a:t>
            </a:r>
            <a:r>
              <a:rPr lang="en-US" dirty="0"/>
              <a:t>steps. </a:t>
            </a:r>
            <a:endParaRPr lang="en-US" dirty="0" smtClean="0"/>
          </a:p>
          <a:p>
            <a:pPr lvl="1"/>
            <a:r>
              <a:rPr lang="en-US" dirty="0" smtClean="0"/>
              <a:t>Average</a:t>
            </a:r>
            <a:r>
              <a:rPr lang="en-US" dirty="0"/>
              <a:t> </a:t>
            </a:r>
            <a:r>
              <a:rPr lang="en-US" dirty="0" smtClean="0"/>
              <a:t>over </a:t>
            </a:r>
            <a:r>
              <a:rPr lang="en-US" i="1" dirty="0"/>
              <a:t>M </a:t>
            </a:r>
            <a:r>
              <a:rPr lang="en-US" dirty="0"/>
              <a:t>walkers and count the number of walks that end in each quadrant </a:t>
            </a:r>
            <a:r>
              <a:rPr lang="en-US" i="1" dirty="0"/>
              <a:t>qi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i="1" dirty="0"/>
              <a:t>χ</a:t>
            </a:r>
            <a:r>
              <a:rPr lang="en-US" dirty="0"/>
              <a:t>2 </a:t>
            </a:r>
            <a:r>
              <a:rPr lang="en-US" dirty="0" smtClean="0"/>
              <a:t>test </a:t>
            </a:r>
            <a:r>
              <a:rPr lang="en-US" dirty="0"/>
              <a:t>with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→ q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M </a:t>
            </a:r>
            <a:r>
              <a:rPr lang="en-US" dirty="0"/>
              <a:t>= 4, and 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M/</a:t>
            </a:r>
            <a:r>
              <a:rPr lang="en-US" dirty="0" smtClean="0"/>
              <a:t>4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i="1" dirty="0"/>
              <a:t>χ</a:t>
            </a:r>
            <a:r>
              <a:rPr lang="en-US" dirty="0"/>
              <a:t>2 </a:t>
            </a:r>
            <a:r>
              <a:rPr lang="en-US" i="1" dirty="0"/>
              <a:t>&gt; </a:t>
            </a:r>
            <a:r>
              <a:rPr lang="en-US" dirty="0"/>
              <a:t>7</a:t>
            </a:r>
            <a:r>
              <a:rPr lang="en-US" i="1" dirty="0"/>
              <a:t>.</a:t>
            </a:r>
            <a:r>
              <a:rPr lang="en-US" dirty="0"/>
              <a:t>815 (a 5% probability if the </a:t>
            </a:r>
            <a:r>
              <a:rPr lang="en-US" dirty="0" smtClean="0"/>
              <a:t>random number </a:t>
            </a:r>
            <a:r>
              <a:rPr lang="en-US" dirty="0"/>
              <a:t>generator is perfect), we say that the run fails.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random number generator fails </a:t>
            </a:r>
            <a:r>
              <a:rPr lang="en-US" dirty="0" smtClean="0"/>
              <a:t>if two </a:t>
            </a:r>
            <a:r>
              <a:rPr lang="en-US" dirty="0"/>
              <a:t>out of three independent runs fail.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of a perfect generator failing two out </a:t>
            </a:r>
            <a:r>
              <a:rPr lang="en-US" dirty="0" smtClean="0"/>
              <a:t>of three </a:t>
            </a:r>
            <a:r>
              <a:rPr lang="en-US" dirty="0"/>
              <a:t>runs is approximately 3</a:t>
            </a:r>
            <a:r>
              <a:rPr lang="en-US" i="1" dirty="0"/>
              <a:t>×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95</a:t>
            </a:r>
            <a:r>
              <a:rPr lang="en-US" i="1" dirty="0"/>
              <a:t>×</a:t>
            </a:r>
            <a:r>
              <a:rPr lang="en-US" dirty="0"/>
              <a:t>(0</a:t>
            </a:r>
            <a:r>
              <a:rPr lang="en-US" i="1" dirty="0"/>
              <a:t>.</a:t>
            </a:r>
            <a:r>
              <a:rPr lang="en-US" dirty="0"/>
              <a:t>05)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007.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4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more difficult parts of a program to simulate random walks are associated with bookkeeping.</a:t>
            </a:r>
          </a:p>
          <a:p>
            <a:r>
              <a:rPr lang="en-US" dirty="0"/>
              <a:t>The walker takes a total of </a:t>
            </a:r>
            <a:r>
              <a:rPr lang="en-US" i="1" dirty="0"/>
              <a:t>N </a:t>
            </a:r>
            <a:r>
              <a:rPr lang="en-US" dirty="0"/>
              <a:t>steps in each trial and the net displacement </a:t>
            </a:r>
            <a:r>
              <a:rPr lang="en-US" i="1" dirty="0"/>
              <a:t>x </a:t>
            </a:r>
            <a:r>
              <a:rPr lang="en-US" dirty="0"/>
              <a:t>is </a:t>
            </a:r>
            <a:r>
              <a:rPr lang="en-US" dirty="0" smtClean="0"/>
              <a:t>computed after </a:t>
            </a:r>
            <a:r>
              <a:rPr lang="en-US" dirty="0"/>
              <a:t>every step.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convention will be to use a variable name ending in Accumulator (or </a:t>
            </a:r>
            <a:r>
              <a:rPr lang="en-US" dirty="0" err="1" smtClean="0"/>
              <a:t>Accum</a:t>
            </a:r>
            <a:r>
              <a:rPr lang="en-US" dirty="0" smtClean="0"/>
              <a:t>) to </a:t>
            </a:r>
            <a:r>
              <a:rPr lang="en-US" dirty="0"/>
              <a:t>denote a variable that accumulates the value of some variable. </a:t>
            </a:r>
            <a:endParaRPr lang="en-US" dirty="0" smtClean="0"/>
          </a:p>
          <a:p>
            <a:r>
              <a:rPr lang="en-US" dirty="0" smtClean="0"/>
              <a:t>In next page, </a:t>
            </a:r>
            <a:r>
              <a:rPr lang="en-US" dirty="0"/>
              <a:t>we provide </a:t>
            </a:r>
            <a:r>
              <a:rPr lang="en-US" dirty="0" smtClean="0"/>
              <a:t>two classes </a:t>
            </a:r>
            <a:r>
              <a:rPr lang="en-US" dirty="0"/>
              <a:t>to be used to simulate random walks.</a:t>
            </a:r>
          </a:p>
        </p:txBody>
      </p:sp>
    </p:spTree>
    <p:extLst>
      <p:ext uri="{BB962C8B-B14F-4D97-AF65-F5344CB8AC3E}">
        <p14:creationId xmlns:p14="http://schemas.microsoft.com/office/powerpoint/2010/main" val="39536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Variational</a:t>
            </a:r>
            <a:r>
              <a:rPr lang="en-US" b="1" dirty="0"/>
              <a:t>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problems in physics can be formulated in terms of a </a:t>
            </a:r>
            <a:r>
              <a:rPr lang="en-US" dirty="0" err="1"/>
              <a:t>variational</a:t>
            </a:r>
            <a:r>
              <a:rPr lang="en-US" dirty="0"/>
              <a:t> principle.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Monte Carlo methods can be applied to these </a:t>
            </a:r>
            <a:r>
              <a:rPr lang="en-US" dirty="0" smtClean="0"/>
              <a:t>problems?</a:t>
            </a:r>
          </a:p>
          <a:p>
            <a:r>
              <a:rPr lang="en-US" dirty="0" smtClean="0"/>
              <a:t>A </a:t>
            </a:r>
            <a:r>
              <a:rPr lang="en-US" dirty="0"/>
              <a:t>more </a:t>
            </a:r>
            <a:r>
              <a:rPr lang="en-US" dirty="0" smtClean="0"/>
              <a:t>sophisticated application </a:t>
            </a:r>
            <a:r>
              <a:rPr lang="en-US" dirty="0"/>
              <a:t>of Monte Carlo methods to a </a:t>
            </a:r>
            <a:r>
              <a:rPr lang="en-US" dirty="0" err="1"/>
              <a:t>variational</a:t>
            </a:r>
            <a:r>
              <a:rPr lang="en-US" dirty="0"/>
              <a:t> problem in quantum </a:t>
            </a:r>
            <a:r>
              <a:rPr lang="en-US" dirty="0" smtClean="0"/>
              <a:t>mechanics will be discussed in the Monte Carlo chapter in PHYS4061.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Light rays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This </a:t>
            </a:r>
            <a:r>
              <a:rPr lang="en-US" dirty="0" smtClean="0"/>
              <a:t>description of </a:t>
            </a:r>
            <a:r>
              <a:rPr lang="en-US" dirty="0"/>
              <a:t>light propagation, called </a:t>
            </a:r>
            <a:r>
              <a:rPr lang="en-US" i="1" dirty="0"/>
              <a:t>geometrical </a:t>
            </a:r>
            <a:r>
              <a:rPr lang="en-US" dirty="0"/>
              <a:t>or </a:t>
            </a:r>
            <a:r>
              <a:rPr lang="en-US" i="1" dirty="0"/>
              <a:t>ray optics</a:t>
            </a:r>
            <a:r>
              <a:rPr lang="en-US" dirty="0"/>
              <a:t>, is applicable when the wavelength of light </a:t>
            </a:r>
            <a:r>
              <a:rPr lang="en-US" dirty="0" smtClean="0"/>
              <a:t>is small </a:t>
            </a:r>
            <a:r>
              <a:rPr lang="en-US" dirty="0"/>
              <a:t>compared to the linear dimensions of any obstacles or openings.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path of a light ray can </a:t>
            </a:r>
            <a:r>
              <a:rPr lang="en-US" dirty="0" smtClean="0"/>
              <a:t>be formulated </a:t>
            </a:r>
            <a:r>
              <a:rPr lang="en-US" dirty="0"/>
              <a:t>in terms of Fermat’s principle of least time: A ray of light follows the path between </a:t>
            </a:r>
            <a:r>
              <a:rPr lang="en-US" dirty="0" smtClean="0"/>
              <a:t>two points </a:t>
            </a:r>
            <a:r>
              <a:rPr lang="en-US" dirty="0"/>
              <a:t>(consistent with any constraints) that requires the least amount of time. </a:t>
            </a:r>
            <a:r>
              <a:rPr lang="en-US" dirty="0" smtClean="0"/>
              <a:t>	</a:t>
            </a:r>
          </a:p>
          <a:p>
            <a:r>
              <a:rPr lang="en-US" dirty="0" smtClean="0"/>
              <a:t>Fermat’s principle can </a:t>
            </a:r>
            <a:r>
              <a:rPr lang="en-US" dirty="0"/>
              <a:t>be adopted as the basis of geometrical optics. </a:t>
            </a:r>
          </a:p>
        </p:txBody>
      </p:sp>
    </p:spTree>
    <p:extLst>
      <p:ext uri="{BB962C8B-B14F-4D97-AF65-F5344CB8AC3E}">
        <p14:creationId xmlns:p14="http://schemas.microsoft.com/office/powerpoint/2010/main" val="2925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example, Fermat’s principle implies </a:t>
            </a:r>
            <a:r>
              <a:rPr lang="en-US" dirty="0" smtClean="0"/>
              <a:t>that light </a:t>
            </a:r>
            <a:r>
              <a:rPr lang="en-US" dirty="0"/>
              <a:t>travels from a point </a:t>
            </a:r>
            <a:r>
              <a:rPr lang="en-US" i="1" dirty="0"/>
              <a:t>A </a:t>
            </a:r>
            <a:r>
              <a:rPr lang="en-US" dirty="0"/>
              <a:t>to a point </a:t>
            </a:r>
            <a:r>
              <a:rPr lang="en-US" i="1" dirty="0"/>
              <a:t>B </a:t>
            </a:r>
            <a:r>
              <a:rPr lang="en-US" dirty="0"/>
              <a:t>in a straight line in a homogeneous medium. </a:t>
            </a:r>
            <a:endParaRPr lang="en-US" dirty="0" smtClean="0"/>
          </a:p>
          <a:p>
            <a:r>
              <a:rPr lang="en-US" dirty="0" smtClean="0"/>
              <a:t>Because the </a:t>
            </a:r>
            <a:r>
              <a:rPr lang="en-US" dirty="0"/>
              <a:t>speed of light is constant along any path within the medium, the path of shortest time is </a:t>
            </a:r>
            <a:r>
              <a:rPr lang="en-US" dirty="0" smtClean="0"/>
              <a:t>the path </a:t>
            </a:r>
            <a:r>
              <a:rPr lang="en-US" dirty="0"/>
              <a:t>of shortest distance,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is, a straight line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happens if we impose </a:t>
            </a:r>
            <a:r>
              <a:rPr lang="en-US" dirty="0" smtClean="0"/>
              <a:t>the constraint </a:t>
            </a:r>
            <a:r>
              <a:rPr lang="en-US" dirty="0"/>
              <a:t>that the light must strike a mirror before reaching </a:t>
            </a:r>
            <a:r>
              <a:rPr lang="en-US" i="1" dirty="0"/>
              <a:t>B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speed of light in a medium can be expressed in terms of </a:t>
            </a:r>
            <a:r>
              <a:rPr lang="en-US" i="1" dirty="0"/>
              <a:t>c</a:t>
            </a:r>
            <a:r>
              <a:rPr lang="en-US" dirty="0"/>
              <a:t>, the speed of light in a </a:t>
            </a:r>
            <a:r>
              <a:rPr lang="en-US" dirty="0" smtClean="0"/>
              <a:t>vacuum, and </a:t>
            </a:r>
            <a:r>
              <a:rPr lang="en-US" dirty="0"/>
              <a:t>the index of refraction </a:t>
            </a:r>
            <a:r>
              <a:rPr lang="en-US" i="1" dirty="0"/>
              <a:t>n </a:t>
            </a:r>
            <a:r>
              <a:rPr lang="en-US" dirty="0"/>
              <a:t>of the </a:t>
            </a:r>
            <a:r>
              <a:rPr lang="en-US" dirty="0" smtClean="0"/>
              <a:t>medium : </a:t>
            </a:r>
            <a:r>
              <a:rPr lang="en-US" i="1" dirty="0" smtClean="0"/>
              <a:t>v 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  <a:r>
              <a:rPr lang="en-US" i="1" dirty="0"/>
              <a:t> </a:t>
            </a:r>
            <a:r>
              <a:rPr lang="en-US" i="1" dirty="0" smtClean="0"/>
              <a:t>/ n</a:t>
            </a:r>
          </a:p>
          <a:p>
            <a:r>
              <a:rPr lang="en-US" dirty="0"/>
              <a:t>Suppose that a light ray in a medium with index of refraction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passes through a second </a:t>
            </a:r>
            <a:r>
              <a:rPr lang="en-US" dirty="0" smtClean="0"/>
              <a:t>medium with </a:t>
            </a:r>
            <a:r>
              <a:rPr lang="en-US" dirty="0"/>
              <a:t>index of refraction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media are separated by a plane surface.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now show </a:t>
            </a:r>
            <a:r>
              <a:rPr lang="en-US" dirty="0" smtClean="0"/>
              <a:t>how we </a:t>
            </a:r>
            <a:r>
              <a:rPr lang="en-US" dirty="0"/>
              <a:t>can use Fermat’s principle and a simple Monte Carlo method to find the path of the light.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analytical </a:t>
            </a:r>
            <a:r>
              <a:rPr lang="en-US" dirty="0"/>
              <a:t>solution to this problem using Fermat’s principle is found in many </a:t>
            </a:r>
            <a:r>
              <a:rPr lang="en-US" dirty="0" smtClean="0"/>
              <a:t>texts.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strategy, as implemented in class Fermat, is to begin with a straight path and to </a:t>
            </a:r>
            <a:r>
              <a:rPr lang="en-US" dirty="0" smtClean="0"/>
              <a:t>make changes </a:t>
            </a:r>
            <a:r>
              <a:rPr lang="en-US" dirty="0"/>
              <a:t>in the path at random.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changes are accepted only if they reduce the travel time </a:t>
            </a:r>
            <a:r>
              <a:rPr lang="en-US" dirty="0" smtClean="0"/>
              <a:t>of the </a:t>
            </a:r>
            <a:r>
              <a:rPr lang="en-US" dirty="0"/>
              <a:t>light. </a:t>
            </a:r>
          </a:p>
        </p:txBody>
      </p:sp>
    </p:spTree>
    <p:extLst>
      <p:ext uri="{BB962C8B-B14F-4D97-AF65-F5344CB8AC3E}">
        <p14:creationId xmlns:p14="http://schemas.microsoft.com/office/powerpoint/2010/main" val="23241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of the features of Fermat and </a:t>
            </a:r>
            <a:r>
              <a:rPr lang="en-US" dirty="0" err="1"/>
              <a:t>FermatApp</a:t>
            </a:r>
            <a:r>
              <a:rPr lang="en-US" dirty="0"/>
              <a:t> include</a:t>
            </a:r>
            <a:r>
              <a:rPr lang="en-US" dirty="0" smtClean="0"/>
              <a:t>:</a:t>
            </a:r>
          </a:p>
          <a:p>
            <a:r>
              <a:rPr lang="en-US" dirty="0"/>
              <a:t>1. Light propagates from left to right through N regions.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of refraction n[</a:t>
            </a:r>
            <a:r>
              <a:rPr lang="en-US" dirty="0" err="1"/>
              <a:t>i</a:t>
            </a:r>
            <a:r>
              <a:rPr lang="en-US" dirty="0"/>
              <a:t>] is </a:t>
            </a:r>
            <a:r>
              <a:rPr lang="en-US" dirty="0" smtClean="0"/>
              <a:t>uniform in </a:t>
            </a:r>
            <a:r>
              <a:rPr lang="en-US" dirty="0"/>
              <a:t>each region [</a:t>
            </a:r>
            <a:r>
              <a:rPr lang="en-US" dirty="0" err="1"/>
              <a:t>i</a:t>
            </a:r>
            <a:r>
              <a:rPr lang="en-US" dirty="0"/>
              <a:t>].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</a:t>
            </a:r>
            <a:r>
              <a:rPr lang="en-US" dirty="0" err="1"/>
              <a:t>i</a:t>
            </a:r>
            <a:r>
              <a:rPr lang="en-US" dirty="0"/>
              <a:t> increases from left to right.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have chosen units such </a:t>
            </a:r>
            <a:r>
              <a:rPr lang="en-US" dirty="0" smtClean="0"/>
              <a:t>that the </a:t>
            </a:r>
            <a:r>
              <a:rPr lang="en-US" dirty="0"/>
              <a:t>speed of light in vacuum equals unity.</a:t>
            </a:r>
          </a:p>
          <a:p>
            <a:r>
              <a:rPr lang="en-US" dirty="0"/>
              <a:t>2. Because the light propagates in a straight line in each medium, the path of the light is given </a:t>
            </a:r>
            <a:r>
              <a:rPr lang="en-US" dirty="0" smtClean="0"/>
              <a:t>by the </a:t>
            </a:r>
            <a:r>
              <a:rPr lang="en-US" dirty="0"/>
              <a:t>coordinates y[</a:t>
            </a:r>
            <a:r>
              <a:rPr lang="en-US" dirty="0" err="1"/>
              <a:t>i</a:t>
            </a:r>
            <a:r>
              <a:rPr lang="en-US" dirty="0"/>
              <a:t>] at each boundary.</a:t>
            </a:r>
          </a:p>
          <a:p>
            <a:r>
              <a:rPr lang="en-US" dirty="0"/>
              <a:t>3. The coordinates of the light source and the detector are at (0,y[0]) and (</a:t>
            </a:r>
            <a:r>
              <a:rPr lang="en-US" dirty="0" err="1"/>
              <a:t>N,y</a:t>
            </a:r>
            <a:r>
              <a:rPr lang="en-US" dirty="0"/>
              <a:t>[N]) </a:t>
            </a:r>
            <a:r>
              <a:rPr lang="en-US" dirty="0" smtClean="0"/>
              <a:t>respectively, where </a:t>
            </a:r>
            <a:r>
              <a:rPr lang="en-US" dirty="0"/>
              <a:t>y[0] and y[N] are fixed.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 The </a:t>
            </a:r>
            <a:r>
              <a:rPr lang="en-US" dirty="0"/>
              <a:t>path is the connection of the set of points at the boundary of each region.</a:t>
            </a:r>
          </a:p>
          <a:p>
            <a:r>
              <a:rPr lang="en-US" dirty="0"/>
              <a:t>5. The path of the light is found by choosing the boundary </a:t>
            </a:r>
            <a:r>
              <a:rPr lang="en-US" dirty="0" err="1"/>
              <a:t>i</a:t>
            </a:r>
            <a:r>
              <a:rPr lang="en-US" dirty="0"/>
              <a:t> at random and generating a </a:t>
            </a:r>
            <a:r>
              <a:rPr lang="en-US" dirty="0" smtClean="0"/>
              <a:t>trial value </a:t>
            </a:r>
            <a:r>
              <a:rPr lang="en-US" dirty="0"/>
              <a:t>of y[</a:t>
            </a:r>
            <a:r>
              <a:rPr lang="en-US" dirty="0" err="1"/>
              <a:t>i</a:t>
            </a:r>
            <a:r>
              <a:rPr lang="en-US" dirty="0"/>
              <a:t>] that differs from its previous value by a random number between -</a:t>
            </a:r>
            <a:r>
              <a:rPr lang="en-US" dirty="0" err="1"/>
              <a:t>dy</a:t>
            </a:r>
            <a:r>
              <a:rPr lang="en-US" dirty="0"/>
              <a:t> to dy. </a:t>
            </a:r>
            <a:endParaRPr lang="en-US" dirty="0" smtClean="0"/>
          </a:p>
          <a:p>
            <a:pPr lvl="1"/>
            <a:r>
              <a:rPr lang="en-US" dirty="0" smtClean="0"/>
              <a:t>If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trial value of y[</a:t>
            </a:r>
            <a:r>
              <a:rPr lang="en-US" dirty="0" err="1"/>
              <a:t>i</a:t>
            </a:r>
            <a:r>
              <a:rPr lang="en-US" dirty="0"/>
              <a:t>] yields a shorter travel time, this value becomes the new value for y[</a:t>
            </a:r>
            <a:r>
              <a:rPr lang="en-US" dirty="0" err="1"/>
              <a:t>i</a:t>
            </a:r>
            <a:r>
              <a:rPr lang="en-US" dirty="0"/>
              <a:t>].</a:t>
            </a:r>
          </a:p>
          <a:p>
            <a:r>
              <a:rPr lang="en-US" dirty="0"/>
              <a:t>6. The path is redrawn whenever it is changed.</a:t>
            </a:r>
          </a:p>
        </p:txBody>
      </p:sp>
    </p:spTree>
    <p:extLst>
      <p:ext uri="{BB962C8B-B14F-4D97-AF65-F5344CB8AC3E}">
        <p14:creationId xmlns:p14="http://schemas.microsoft.com/office/powerpoint/2010/main" val="27484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3492" r="24367" b="6250"/>
          <a:stretch/>
        </p:blipFill>
        <p:spPr bwMode="auto">
          <a:xfrm>
            <a:off x="107504" y="149677"/>
            <a:ext cx="7920856" cy="62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0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0913" r="33510" b="4423"/>
          <a:stretch/>
        </p:blipFill>
        <p:spPr bwMode="auto">
          <a:xfrm>
            <a:off x="1259632" y="692027"/>
            <a:ext cx="6024065" cy="61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37933" r="33782" b="59375"/>
          <a:stretch/>
        </p:blipFill>
        <p:spPr bwMode="auto">
          <a:xfrm>
            <a:off x="1187624" y="279724"/>
            <a:ext cx="6035041" cy="1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89976" r="33566" b="6947"/>
          <a:stretch/>
        </p:blipFill>
        <p:spPr bwMode="auto">
          <a:xfrm>
            <a:off x="1248656" y="494214"/>
            <a:ext cx="6035041" cy="2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Modified Euler algorithms</a:t>
            </a: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Simple Euler algorithm is insufficient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Euler algorithm assumes that the velocity and acceleration do not change significantly 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during the time step Δ</a:t>
            </a:r>
            <a:r>
              <a:rPr lang="en-US" i="1"/>
              <a:t>t</a:t>
            </a:r>
            <a:r>
              <a:rPr lang="en-US"/>
              <a:t>.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To achieve an acceptable numerical solution, Δ</a:t>
            </a:r>
            <a:r>
              <a:rPr lang="en-US" i="1"/>
              <a:t>t </a:t>
            </a:r>
            <a:r>
              <a:rPr lang="en-US"/>
              <a:t>must be chosen to be sufficiently small!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kind of physical systems may have large coupling between velocity and acceleration?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However, if we make Δ</a:t>
            </a:r>
            <a:r>
              <a:rPr lang="en-US" i="1"/>
              <a:t>t </a:t>
            </a:r>
            <a:r>
              <a:rPr lang="en-US"/>
              <a:t>too small, we run into several problems.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Can you spot a few?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15476" r="25414" b="28968"/>
          <a:stretch/>
        </p:blipFill>
        <p:spPr bwMode="auto">
          <a:xfrm>
            <a:off x="0" y="548680"/>
            <a:ext cx="901452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more and more iterations, 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round-off error accumulates 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due to the finite precision of any floating point number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eventually the numerical results will become inaccurate.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Any solution on this? </a:t>
            </a:r>
            <a:endParaRPr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greater the number of iterations, 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greater the computer time required for the program to finish. </a:t>
            </a:r>
            <a:endParaRPr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Unstable for many systems, 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errors accumulate exponentially, 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numerical solution becomes inaccurate very quickly. 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Any solutions you can imagine to solve this problem?</a:t>
            </a:r>
            <a:endParaRPr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 these reasons more accurate and stable numerical algorithms are necessary.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 illustrate why we need algorithms other than the simple Euler algorithm 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 very simple change in the Euler algorithm: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 =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+ </a:t>
            </a:r>
            <a:r>
              <a:rPr lang="en-US" i="1"/>
              <a:t>a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)Δ</a:t>
            </a:r>
            <a:r>
              <a:rPr lang="en-US" i="1"/>
              <a:t>t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 =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+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)Δ</a:t>
            </a:r>
            <a:r>
              <a:rPr lang="en-US" i="1"/>
              <a:t>t,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only difference between this algorithm and the simple Euler: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 =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+ </a:t>
            </a:r>
            <a:r>
              <a:rPr lang="en-US" i="1"/>
              <a:t>a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)Δ</a:t>
            </a:r>
            <a:r>
              <a:rPr lang="en-US" i="1"/>
              <a:t>t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 =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+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)Δ</a:t>
            </a:r>
            <a:r>
              <a:rPr lang="en-US" i="1"/>
              <a:t>t,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computed velocity at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), 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is used to compute the new position,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</a:t>
            </a:r>
            <a:r>
              <a:rPr lang="en-US"/>
              <a:t>)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In what systems the latter velocity is generally more accurate?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modified Euler algorithm is significantly better for oscillating systems.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refer to this algorithm as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 Euler-Cromer algorithm.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 would be better to compute the velocity at the middle of the interval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rather than at the beginning or at the end.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</a:t>
            </a:r>
            <a:r>
              <a:rPr lang="en-US" i="1"/>
              <a:t>Euler-Richardson </a:t>
            </a:r>
            <a:r>
              <a:rPr lang="en-US"/>
              <a:t>algorithm is based on this idea.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algorithm is particularly useful for velocity-dependent forces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 but does as well as other simple algorithms for forces that do not depend on the velocity. 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algorithm consists of using the Euler algorithm to find the intermediate position </a:t>
            </a:r>
            <a:r>
              <a:rPr lang="en-US" i="1"/>
              <a:t>y</a:t>
            </a:r>
            <a:r>
              <a:rPr lang="en-US" baseline="-25000"/>
              <a:t>mid</a:t>
            </a:r>
            <a:r>
              <a:rPr lang="en-US"/>
              <a:t> and velocity </a:t>
            </a:r>
            <a:r>
              <a:rPr lang="en-US" i="1"/>
              <a:t>v</a:t>
            </a:r>
            <a:r>
              <a:rPr lang="en-US" baseline="-25000"/>
              <a:t>mid</a:t>
            </a:r>
            <a:r>
              <a:rPr lang="en-US"/>
              <a:t> at a time </a:t>
            </a:r>
            <a:r>
              <a:rPr lang="en-US" i="1"/>
              <a:t>t</a:t>
            </a:r>
            <a:r>
              <a:rPr lang="en-US" baseline="-25000"/>
              <a:t>mid</a:t>
            </a:r>
            <a:r>
              <a:rPr lang="en-US"/>
              <a:t> = </a:t>
            </a:r>
            <a:r>
              <a:rPr lang="en-US" i="1"/>
              <a:t>t </a:t>
            </a:r>
            <a:r>
              <a:rPr lang="en-US"/>
              <a:t>+ Δ</a:t>
            </a:r>
            <a:r>
              <a:rPr lang="en-US" i="1"/>
              <a:t>t/</a:t>
            </a:r>
            <a:r>
              <a:rPr lang="en-US"/>
              <a:t>2. 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then compute the force,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y</a:t>
            </a:r>
            <a:r>
              <a:rPr lang="en-US" baseline="-25000"/>
              <a:t>mid</a:t>
            </a:r>
            <a:r>
              <a:rPr lang="en-US" i="1"/>
              <a:t>, v</a:t>
            </a:r>
            <a:r>
              <a:rPr lang="en-US" baseline="-25000"/>
              <a:t>mid</a:t>
            </a:r>
            <a:r>
              <a:rPr lang="en-US" i="1"/>
              <a:t>, t</a:t>
            </a:r>
            <a:r>
              <a:rPr lang="en-US" baseline="-25000"/>
              <a:t>mid</a:t>
            </a:r>
            <a:r>
              <a:rPr lang="en-US"/>
              <a:t>) and the acceleration </a:t>
            </a:r>
            <a:r>
              <a:rPr lang="en-US" i="1"/>
              <a:t>a</a:t>
            </a:r>
            <a:r>
              <a:rPr lang="en-US" baseline="-25000"/>
              <a:t>mid</a:t>
            </a:r>
            <a:r>
              <a:rPr lang="en-US"/>
              <a:t> at </a:t>
            </a:r>
            <a:r>
              <a:rPr lang="en-US" i="1"/>
              <a:t>t </a:t>
            </a:r>
            <a:r>
              <a:rPr lang="en-US"/>
              <a:t>= </a:t>
            </a:r>
            <a:r>
              <a:rPr lang="en-US" i="1"/>
              <a:t>t</a:t>
            </a:r>
            <a:r>
              <a:rPr lang="en-US" baseline="-25000"/>
              <a:t>mid</a:t>
            </a:r>
            <a:r>
              <a:rPr lang="en-US"/>
              <a:t>. 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new position </a:t>
            </a:r>
            <a:r>
              <a:rPr lang="en-US" i="1"/>
              <a:t>y</a:t>
            </a:r>
            <a:r>
              <a:rPr lang="en-US" i="1" baseline="-25000"/>
              <a:t>n</a:t>
            </a:r>
            <a:r>
              <a:rPr lang="en-US" baseline="-25000"/>
              <a:t>+1</a:t>
            </a:r>
            <a:r>
              <a:rPr lang="en-US"/>
              <a:t> and velocity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baseline="-25000"/>
              <a:t>+1</a:t>
            </a:r>
            <a:r>
              <a:rPr lang="en-US"/>
              <a:t> at time </a:t>
            </a:r>
            <a:r>
              <a:rPr lang="en-US" i="1"/>
              <a:t>t</a:t>
            </a:r>
            <a:r>
              <a:rPr lang="en-US" i="1" baseline="-25000"/>
              <a:t>n</a:t>
            </a:r>
            <a:r>
              <a:rPr lang="en-US" baseline="-25000"/>
              <a:t>+1</a:t>
            </a:r>
            <a:r>
              <a:rPr lang="en-US"/>
              <a:t> are found using </a:t>
            </a:r>
            <a:r>
              <a:rPr lang="en-US" i="1"/>
              <a:t>v</a:t>
            </a:r>
            <a:r>
              <a:rPr lang="en-US" baseline="-25000"/>
              <a:t>mid</a:t>
            </a:r>
            <a:r>
              <a:rPr lang="en-US"/>
              <a:t> and </a:t>
            </a:r>
            <a:r>
              <a:rPr lang="en-US" i="1"/>
              <a:t>a</a:t>
            </a:r>
            <a:r>
              <a:rPr lang="en-US" baseline="-25000"/>
              <a:t>mid</a:t>
            </a:r>
            <a:r>
              <a:rPr lang="en-US"/>
              <a:t> and the Euler algorithm.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Euler-Richardson algorithm:</a:t>
            </a: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a</a:t>
            </a:r>
            <a:r>
              <a:rPr lang="en-US" i="1" baseline="-25000"/>
              <a:t>n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y</a:t>
            </a:r>
            <a:r>
              <a:rPr lang="en-US" i="1" baseline="-25000"/>
              <a:t>n</a:t>
            </a:r>
            <a:r>
              <a:rPr lang="en-US" i="1"/>
              <a:t>, v</a:t>
            </a:r>
            <a:r>
              <a:rPr lang="en-US" i="1" baseline="-25000"/>
              <a:t>n</a:t>
            </a:r>
            <a:r>
              <a:rPr lang="en-US" i="1"/>
              <a:t>, t</a:t>
            </a:r>
            <a:r>
              <a:rPr lang="en-US" i="1" baseline="-25000"/>
              <a:t>n</a:t>
            </a:r>
            <a:r>
              <a:rPr lang="en-US"/>
              <a:t>)</a:t>
            </a:r>
            <a:r>
              <a:rPr lang="en-US" i="1"/>
              <a:t>/m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v</a:t>
            </a:r>
            <a:r>
              <a:rPr lang="en-US" baseline="-25000"/>
              <a:t>mid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i="1"/>
              <a:t> </a:t>
            </a:r>
            <a:r>
              <a:rPr lang="en-US"/>
              <a:t>+1/2 </a:t>
            </a:r>
            <a:r>
              <a:rPr lang="en-US" i="1"/>
              <a:t>a</a:t>
            </a:r>
            <a:r>
              <a:rPr lang="en-US" i="1" baseline="-25000"/>
              <a:t>n</a:t>
            </a:r>
            <a:r>
              <a:rPr lang="en-US"/>
              <a:t>Δ</a:t>
            </a:r>
            <a:r>
              <a:rPr lang="en-US" i="1"/>
              <a:t>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y</a:t>
            </a:r>
            <a:r>
              <a:rPr lang="en-US" baseline="-25000"/>
              <a:t>mid</a:t>
            </a:r>
            <a:r>
              <a:rPr lang="en-US"/>
              <a:t> = </a:t>
            </a:r>
            <a:r>
              <a:rPr lang="en-US" i="1"/>
              <a:t>y</a:t>
            </a:r>
            <a:r>
              <a:rPr lang="en-US" i="1" baseline="-25000"/>
              <a:t>n</a:t>
            </a:r>
            <a:r>
              <a:rPr lang="en-US" i="1"/>
              <a:t> </a:t>
            </a:r>
            <a:r>
              <a:rPr lang="en-US"/>
              <a:t>+1/2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/>
              <a:t>Δ</a:t>
            </a:r>
            <a:r>
              <a:rPr lang="en-US" i="1"/>
              <a:t>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a</a:t>
            </a:r>
            <a:r>
              <a:rPr lang="en-US" baseline="-25000"/>
              <a:t>mid</a:t>
            </a:r>
            <a:r>
              <a:rPr lang="en-US"/>
              <a:t> =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y</a:t>
            </a:r>
            <a:r>
              <a:rPr lang="en-US" baseline="-25000"/>
              <a:t>mid</a:t>
            </a:r>
            <a:r>
              <a:rPr lang="en-US" i="1"/>
              <a:t>, v</a:t>
            </a:r>
            <a:r>
              <a:rPr lang="en-US" baseline="-25000"/>
              <a:t>mid</a:t>
            </a:r>
            <a:r>
              <a:rPr lang="en-US" i="1"/>
              <a:t>, t </a:t>
            </a:r>
            <a:r>
              <a:rPr lang="en-US"/>
              <a:t>+1/2 Δ</a:t>
            </a:r>
            <a:r>
              <a:rPr lang="en-US" i="1"/>
              <a:t>t</a:t>
            </a:r>
            <a:r>
              <a:rPr lang="en-US"/>
              <a:t>)</a:t>
            </a:r>
            <a:r>
              <a:rPr lang="en-US" i="1"/>
              <a:t>/m,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baseline="-25000"/>
              <a:t>+1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a</a:t>
            </a:r>
            <a:r>
              <a:rPr lang="en-US" baseline="-25000"/>
              <a:t>mid</a:t>
            </a:r>
            <a:r>
              <a:rPr lang="en-US"/>
              <a:t>Δ</a:t>
            </a:r>
            <a:r>
              <a:rPr lang="en-US" i="1"/>
              <a:t>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y</a:t>
            </a:r>
            <a:r>
              <a:rPr lang="en-US" i="1" baseline="-25000"/>
              <a:t>n</a:t>
            </a:r>
            <a:r>
              <a:rPr lang="en-US" baseline="-25000"/>
              <a:t>+1</a:t>
            </a:r>
            <a:r>
              <a:rPr lang="en-US"/>
              <a:t> = </a:t>
            </a:r>
            <a:r>
              <a:rPr lang="en-US" i="1"/>
              <a:t>y</a:t>
            </a:r>
            <a:r>
              <a:rPr lang="en-US" i="1" baseline="-25000"/>
              <a:t>n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v</a:t>
            </a:r>
            <a:r>
              <a:rPr lang="en-US" baseline="-25000"/>
              <a:t>mid</a:t>
            </a:r>
            <a:r>
              <a:rPr lang="en-US"/>
              <a:t>Δ</a:t>
            </a:r>
            <a:r>
              <a:rPr lang="en-US" i="1"/>
              <a:t>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Although we need to do twice as many computations per time step,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Euler-Richardson algorithm is much faster than the Euler algorithm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because we can make the time step larger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still obtain better accuracy than with either the Euler or Euler-Cromer algorithms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What’s the fundamental idea of this algorithm?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Effects of Drag Resistance</a:t>
            </a: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projectile on the surface of the Earth with no air friction,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Including a plot of position versus time and an animation of a projectile moving through the air.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/>
          <p:cNvPicPr preferRelativeResize="0"/>
          <p:nvPr/>
        </p:nvPicPr>
        <p:blipFill rotWithShape="1">
          <a:blip r:embed="rId3">
            <a:alphaModFix/>
          </a:blip>
          <a:srcRect l="15841" t="19840" r="29722" b="71231"/>
          <a:stretch/>
        </p:blipFill>
        <p:spPr>
          <a:xfrm>
            <a:off x="899592" y="548680"/>
            <a:ext cx="7082972" cy="65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4">
            <a:alphaModFix/>
          </a:blip>
          <a:srcRect l="16049" t="10625" r="28160" b="18605"/>
          <a:stretch/>
        </p:blipFill>
        <p:spPr>
          <a:xfrm>
            <a:off x="899592" y="1124744"/>
            <a:ext cx="7258929" cy="5176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l="16398" t="27182" r="28271" b="19841"/>
          <a:stretch/>
        </p:blipFill>
        <p:spPr>
          <a:xfrm>
            <a:off x="827584" y="476672"/>
            <a:ext cx="7199086" cy="387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2420" r="30949" b="29615"/>
          <a:stretch/>
        </p:blipFill>
        <p:spPr bwMode="auto">
          <a:xfrm>
            <a:off x="0" y="354932"/>
            <a:ext cx="8984343" cy="489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 l="15840" t="15873" r="27267" b="16346"/>
          <a:stretch/>
        </p:blipFill>
        <p:spPr>
          <a:xfrm>
            <a:off x="971600" y="692696"/>
            <a:ext cx="7402285" cy="495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 l="15618" t="32340" r="19077" b="15193"/>
          <a:stretch/>
        </p:blipFill>
        <p:spPr>
          <a:xfrm>
            <a:off x="274512" y="980728"/>
            <a:ext cx="8496944" cy="38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 particles near the Earth’s surface,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 more important modification is to include the drag force due to air resistance.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direction of the drag force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is opposite to the velocity of the particle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For a falling body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is upward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Hence, the total force </a:t>
            </a:r>
            <a:r>
              <a:rPr lang="en-US" i="1"/>
              <a:t>F </a:t>
            </a:r>
            <a:r>
              <a:rPr lang="en-US"/>
              <a:t>on the falling body can be expressed as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F </a:t>
            </a:r>
            <a:r>
              <a:rPr lang="en-US"/>
              <a:t>= -</a:t>
            </a:r>
            <a:r>
              <a:rPr lang="en-US" i="1"/>
              <a:t>mg </a:t>
            </a:r>
            <a:r>
              <a:rPr lang="en-US"/>
              <a:t>+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 i="1"/>
              <a:t>.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What’s the final constant velocity?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How can we measure the drag force?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velocity dependence of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is known theoretically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in the limit of very low speeds for small objects.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general, necessary to determine the velocity dependence of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empirically over a limited range of velocities.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One way to obtain the form of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is to measure </a:t>
            </a:r>
            <a:r>
              <a:rPr lang="en-US" i="1"/>
              <a:t>y </a:t>
            </a:r>
            <a:r>
              <a:rPr lang="en-US"/>
              <a:t>as a function of </a:t>
            </a:r>
            <a:r>
              <a:rPr lang="en-US" i="1"/>
              <a:t>t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i="1"/>
              <a:t> </a:t>
            </a:r>
            <a:r>
              <a:rPr lang="en-US"/>
              <a:t>and compute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by calculating the numerical derivative of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Similarly we can use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to compute </a:t>
            </a:r>
            <a:r>
              <a:rPr lang="en-US" i="1"/>
              <a:t>a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numerically. 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From this information it is possible in principle to find the acceleration as a function of </a:t>
            </a:r>
            <a:r>
              <a:rPr lang="en-US" i="1"/>
              <a:t>v </a:t>
            </a:r>
            <a:r>
              <a:rPr lang="en-US"/>
              <a:t>and to extract </a:t>
            </a:r>
            <a:r>
              <a:rPr lang="en-US" i="1"/>
              <a:t>Fd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). 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errors because the accuracy of the derivatives will be less than the accuracy of the measured position. 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 alternative is to reverse the procedure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 assume an explicit form for the </a:t>
            </a:r>
            <a:r>
              <a:rPr lang="en-US" i="1"/>
              <a:t>v </a:t>
            </a:r>
            <a:r>
              <a:rPr lang="en-US"/>
              <a:t>dependence of </a:t>
            </a:r>
            <a:r>
              <a:rPr lang="en-US" i="1"/>
              <a:t>Fd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),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use it to solve for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). 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the calculated values of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are consistent with the experimental values of </a:t>
            </a:r>
            <a:r>
              <a:rPr lang="en-US" i="1"/>
              <a:t>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), 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assumed </a:t>
            </a:r>
            <a:r>
              <a:rPr lang="en-US" i="1"/>
              <a:t>v </a:t>
            </a:r>
            <a:r>
              <a:rPr lang="en-US"/>
              <a:t>dependence of </a:t>
            </a:r>
            <a:r>
              <a:rPr lang="en-US" i="1"/>
              <a:t>Fd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is justified empirically.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two common assumed forms of the velocity dependence of </a:t>
            </a:r>
            <a:r>
              <a:rPr lang="en-US" i="1"/>
              <a:t>Fd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are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F</a:t>
            </a:r>
            <a:r>
              <a:rPr lang="en-US" baseline="-25000"/>
              <a:t>1</a:t>
            </a:r>
            <a:r>
              <a:rPr lang="en-US" i="1" baseline="-25000"/>
              <a:t>,d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=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v,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F</a:t>
            </a:r>
            <a:r>
              <a:rPr lang="en-US" baseline="-25000"/>
              <a:t>2</a:t>
            </a:r>
            <a:r>
              <a:rPr lang="en-US" i="1" baseline="-25000"/>
              <a:t>,d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=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 i="1"/>
              <a:t>v</a:t>
            </a:r>
            <a:r>
              <a:rPr lang="en-US" baseline="30000"/>
              <a:t>2</a:t>
            </a:r>
            <a:r>
              <a:rPr lang="en-US" i="1"/>
              <a:t>,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parameters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 depend on the properties of the medium and the shape of the object.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useful </a:t>
            </a:r>
            <a:r>
              <a:rPr lang="en-US" i="1"/>
              <a:t>phenomenological </a:t>
            </a:r>
            <a:r>
              <a:rPr lang="en-US"/>
              <a:t>expressions 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yield approximate results for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over a limited range of </a:t>
            </a:r>
            <a:r>
              <a:rPr lang="en-US" i="1"/>
              <a:t>v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Because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increases as </a:t>
            </a:r>
            <a:r>
              <a:rPr lang="en-US" i="1"/>
              <a:t>v </a:t>
            </a:r>
            <a:r>
              <a:rPr lang="en-US"/>
              <a:t>increases,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there is a limiting or </a:t>
            </a:r>
            <a:r>
              <a:rPr lang="en-US" i="1"/>
              <a:t>terminal velocity </a:t>
            </a:r>
            <a:r>
              <a:rPr lang="en-US"/>
              <a:t>(speed) 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net force on a falling object is zero.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terminal speed can be found by setting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mg </a:t>
            </a:r>
            <a:r>
              <a:rPr lang="en-US"/>
              <a:t>and is given by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v</a:t>
            </a:r>
            <a:r>
              <a:rPr lang="en-US" baseline="-25000"/>
              <a:t>1</a:t>
            </a:r>
            <a:r>
              <a:rPr lang="en-US" i="1" baseline="-25000"/>
              <a:t>,t</a:t>
            </a:r>
            <a:r>
              <a:rPr lang="en-US" i="1"/>
              <a:t> </a:t>
            </a:r>
            <a:r>
              <a:rPr lang="en-US"/>
              <a:t>=</a:t>
            </a:r>
            <a:r>
              <a:rPr lang="en-US" i="1"/>
              <a:t>mg/C</a:t>
            </a:r>
            <a:r>
              <a:rPr lang="en-US" baseline="-25000"/>
              <a:t>1</a:t>
            </a:r>
            <a:r>
              <a:rPr lang="en-US"/>
              <a:t> (linear drag)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v</a:t>
            </a:r>
            <a:r>
              <a:rPr lang="en-US" baseline="-25000"/>
              <a:t>2</a:t>
            </a:r>
            <a:r>
              <a:rPr lang="en-US" i="1" baseline="-25000"/>
              <a:t>,t</a:t>
            </a:r>
            <a:r>
              <a:rPr lang="en-US" i="1"/>
              <a:t> </a:t>
            </a:r>
            <a:r>
              <a:rPr lang="en-US"/>
              <a:t>=(</a:t>
            </a:r>
            <a:r>
              <a:rPr lang="en-US" i="1"/>
              <a:t>mg/C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30000"/>
              <a:t>1</a:t>
            </a:r>
            <a:r>
              <a:rPr lang="en-US" i="1" baseline="30000"/>
              <a:t>/</a:t>
            </a:r>
            <a:r>
              <a:rPr lang="en-US" baseline="30000"/>
              <a:t>2</a:t>
            </a:r>
            <a:r>
              <a:rPr lang="en-US" i="1"/>
              <a:t> </a:t>
            </a:r>
            <a:r>
              <a:rPr lang="en-US"/>
              <a:t>(quadratic drag)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write 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 i="1"/>
              <a:t> </a:t>
            </a:r>
            <a:r>
              <a:rPr lang="en-US"/>
              <a:t>in the linear and quadratic cases as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F</a:t>
            </a:r>
            <a:r>
              <a:rPr lang="en-US" baseline="-25000"/>
              <a:t>1</a:t>
            </a:r>
            <a:r>
              <a:rPr lang="en-US" i="1" baseline="-25000"/>
              <a:t>,d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 i="1" baseline="-25000"/>
              <a:t>,t</a:t>
            </a:r>
            <a:r>
              <a:rPr lang="en-US"/>
              <a:t>( </a:t>
            </a:r>
            <a:r>
              <a:rPr lang="en-US" i="1"/>
              <a:t>v / v</a:t>
            </a:r>
            <a:r>
              <a:rPr lang="en-US" baseline="-25000"/>
              <a:t>1</a:t>
            </a:r>
            <a:r>
              <a:rPr lang="en-US" i="1" baseline="-25000"/>
              <a:t>,t</a:t>
            </a:r>
            <a:r>
              <a:rPr lang="en-US"/>
              <a:t>)= </a:t>
            </a:r>
            <a:r>
              <a:rPr lang="en-US" i="1"/>
              <a:t>mgv/v</a:t>
            </a:r>
            <a:r>
              <a:rPr lang="en-US" baseline="-25000"/>
              <a:t>1</a:t>
            </a:r>
            <a:r>
              <a:rPr lang="en-US" i="1" baseline="-25000"/>
              <a:t>,t</a:t>
            </a:r>
            <a:endParaRPr i="1" baseline="-250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F</a:t>
            </a:r>
            <a:r>
              <a:rPr lang="en-US" baseline="-25000"/>
              <a:t>2</a:t>
            </a:r>
            <a:r>
              <a:rPr lang="en-US" i="1" baseline="-25000"/>
              <a:t>,d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 i="1" baseline="-25000"/>
              <a:t>,t</a:t>
            </a:r>
            <a:r>
              <a:rPr lang="en-US" baseline="30000"/>
              <a:t>2</a:t>
            </a:r>
            <a:r>
              <a:rPr lang="en-US"/>
              <a:t>( </a:t>
            </a:r>
            <a:r>
              <a:rPr lang="en-US" i="1"/>
              <a:t>v/v</a:t>
            </a:r>
            <a:r>
              <a:rPr lang="en-US" baseline="-25000"/>
              <a:t>2</a:t>
            </a:r>
            <a:r>
              <a:rPr lang="en-US" i="1" baseline="-25000"/>
              <a:t>,t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= </a:t>
            </a:r>
            <a:r>
              <a:rPr lang="en-US" i="1"/>
              <a:t>mg</a:t>
            </a:r>
            <a:r>
              <a:rPr lang="en-US"/>
              <a:t>( </a:t>
            </a:r>
            <a:r>
              <a:rPr lang="en-US" i="1"/>
              <a:t>v/v</a:t>
            </a:r>
            <a:r>
              <a:rPr lang="en-US" baseline="-25000"/>
              <a:t>2</a:t>
            </a:r>
            <a:r>
              <a:rPr lang="en-US" i="1" baseline="-25000"/>
              <a:t>,t</a:t>
            </a:r>
            <a:r>
              <a:rPr lang="en-US"/>
              <a:t>)</a:t>
            </a:r>
            <a:r>
              <a:rPr lang="en-US" baseline="30000"/>
              <a:t>2</a:t>
            </a:r>
            <a:endParaRPr baseline="300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net force (per unit mass) on a falling object in the convenient forms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F</a:t>
            </a:r>
            <a:r>
              <a:rPr lang="en-US" baseline="-25000"/>
              <a:t>1</a:t>
            </a:r>
            <a:r>
              <a:rPr lang="en-US" i="1"/>
              <a:t> (v)/m</a:t>
            </a:r>
            <a:r>
              <a:rPr lang="en-US"/>
              <a:t>= </a:t>
            </a:r>
            <a:r>
              <a:rPr lang="en-US" i="1"/>
              <a:t>-</a:t>
            </a:r>
            <a:r>
              <a:rPr lang="en-US"/>
              <a:t> </a:t>
            </a:r>
            <a:r>
              <a:rPr lang="en-US" i="1"/>
              <a:t>g(1-v/v</a:t>
            </a:r>
            <a:r>
              <a:rPr lang="en-US" baseline="-25000"/>
              <a:t>1</a:t>
            </a:r>
            <a:r>
              <a:rPr lang="en-US" i="1" baseline="-25000"/>
              <a:t>,t</a:t>
            </a:r>
            <a:r>
              <a:rPr lang="en-US" i="1"/>
              <a:t>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F</a:t>
            </a:r>
            <a:r>
              <a:rPr lang="en-US" baseline="-25000"/>
              <a:t>2</a:t>
            </a:r>
            <a:r>
              <a:rPr lang="en-US" i="1"/>
              <a:t> (v)/m</a:t>
            </a:r>
            <a:r>
              <a:rPr lang="en-US"/>
              <a:t>= </a:t>
            </a:r>
            <a:r>
              <a:rPr lang="en-US" i="1"/>
              <a:t>-g(1- </a:t>
            </a:r>
            <a:r>
              <a:rPr lang="en-US"/>
              <a:t> </a:t>
            </a:r>
            <a:r>
              <a:rPr lang="en-US" i="1"/>
              <a:t>v</a:t>
            </a:r>
            <a:r>
              <a:rPr lang="en-US" i="1" baseline="30000"/>
              <a:t>2</a:t>
            </a:r>
            <a:r>
              <a:rPr lang="en-US" i="1"/>
              <a:t>/v</a:t>
            </a:r>
            <a:r>
              <a:rPr lang="en-US" baseline="-25000"/>
              <a:t>2</a:t>
            </a:r>
            <a:r>
              <a:rPr lang="en-US" i="1" baseline="-25000"/>
              <a:t>,t</a:t>
            </a:r>
            <a:r>
              <a:rPr lang="en-US" baseline="30000"/>
              <a:t>2</a:t>
            </a:r>
            <a:r>
              <a:rPr lang="en-US"/>
              <a:t>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Consider the fall of a pebble of mass </a:t>
            </a:r>
            <a:r>
              <a:rPr lang="en-US" i="1"/>
              <a:t>m </a:t>
            </a:r>
            <a:r>
              <a:rPr lang="en-US"/>
              <a:t>= 10</a:t>
            </a:r>
            <a:r>
              <a:rPr lang="en-US" i="1" baseline="30000"/>
              <a:t>−</a:t>
            </a:r>
            <a:r>
              <a:rPr lang="en-US" baseline="30000"/>
              <a:t>2</a:t>
            </a:r>
            <a:r>
              <a:rPr lang="en-US"/>
              <a:t> kg.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a good approximation, the drag force is proportional to </a:t>
            </a:r>
            <a:r>
              <a:rPr lang="en-US" i="1"/>
              <a:t>v</a:t>
            </a:r>
            <a:r>
              <a:rPr lang="en-US" baseline="30000"/>
              <a:t>2</a:t>
            </a:r>
            <a:r>
              <a:rPr lang="en-US"/>
              <a:t>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For a spherical pebble of radius 0.01 m,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 is found empirically to be approximately 10</a:t>
            </a:r>
            <a:r>
              <a:rPr lang="en-US" i="1" baseline="30000"/>
              <a:t>−</a:t>
            </a:r>
            <a:r>
              <a:rPr lang="en-US" baseline="30000"/>
              <a:t>2</a:t>
            </a:r>
            <a:r>
              <a:rPr lang="en-US"/>
              <a:t> kg/m.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terminal velocity to be about 30 m/s.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9246" r="23025" b="20238"/>
          <a:stretch/>
        </p:blipFill>
        <p:spPr bwMode="auto">
          <a:xfrm>
            <a:off x="0" y="580347"/>
            <a:ext cx="8699157" cy="53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5017" y="3133809"/>
            <a:ext cx="82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 </a:t>
            </a:r>
            <a:r>
              <a:rPr lang="en-US" dirty="0" err="1"/>
              <a:t>WalkerApp</a:t>
            </a:r>
            <a:r>
              <a:rPr lang="en-US" dirty="0"/>
              <a:t> displays the distribution of values of the displacement </a:t>
            </a:r>
            <a:r>
              <a:rPr lang="en-US" i="1" dirty="0"/>
              <a:t>x </a:t>
            </a:r>
            <a:r>
              <a:rPr lang="en-US" dirty="0"/>
              <a:t>after </a:t>
            </a:r>
            <a:r>
              <a:rPr lang="en-US" i="1" dirty="0"/>
              <a:t>N </a:t>
            </a:r>
            <a:r>
              <a:rPr lang="en-US" dirty="0"/>
              <a:t>steps.</a:t>
            </a:r>
          </a:p>
          <a:p>
            <a:r>
              <a:rPr lang="en-US" dirty="0"/>
              <a:t>One way of determining the number of times that the variable </a:t>
            </a:r>
            <a:r>
              <a:rPr lang="en-US" i="1" dirty="0"/>
              <a:t>x </a:t>
            </a:r>
            <a:r>
              <a:rPr lang="en-US" dirty="0"/>
              <a:t>has a certain value would be </a:t>
            </a:r>
            <a:r>
              <a:rPr lang="en-US" dirty="0" smtClean="0"/>
              <a:t>to define </a:t>
            </a:r>
            <a:r>
              <a:rPr lang="en-US" dirty="0"/>
              <a:t>a one-dimensional array, probability, and </a:t>
            </a:r>
            <a:r>
              <a:rPr lang="en-US" dirty="0" smtClean="0"/>
              <a:t>let probability[x</a:t>
            </a:r>
            <a:r>
              <a:rPr lang="en-US" dirty="0"/>
              <a:t>] += 1</a:t>
            </a:r>
            <a:r>
              <a:rPr lang="en-US" dirty="0" smtClean="0"/>
              <a:t>;</a:t>
            </a:r>
          </a:p>
          <a:p>
            <a:r>
              <a:rPr lang="en-US" dirty="0" smtClean="0"/>
              <a:t>Any problems with this implementation?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this case because </a:t>
            </a:r>
            <a:r>
              <a:rPr lang="en-US" i="1" dirty="0"/>
              <a:t>x </a:t>
            </a:r>
            <a:r>
              <a:rPr lang="en-US" dirty="0"/>
              <a:t>takes only integer values, the array index of probability is the </a:t>
            </a:r>
            <a:r>
              <a:rPr lang="en-US" dirty="0" smtClean="0"/>
              <a:t>same as </a:t>
            </a:r>
            <a:r>
              <a:rPr lang="en-US" i="1" dirty="0"/>
              <a:t>x </a:t>
            </a:r>
            <a:r>
              <a:rPr lang="en-US" dirty="0"/>
              <a:t>itself.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above statement does not work in Java because </a:t>
            </a:r>
            <a:r>
              <a:rPr lang="en-US" i="1" dirty="0"/>
              <a:t>x </a:t>
            </a:r>
            <a:r>
              <a:rPr lang="en-US" dirty="0"/>
              <a:t>can be negative </a:t>
            </a:r>
            <a:r>
              <a:rPr lang="en-US" dirty="0" smtClean="0"/>
              <a:t>as well </a:t>
            </a:r>
            <a:r>
              <a:rPr lang="en-US" dirty="0"/>
              <a:t>as positive.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we need is a way of mapping the value </a:t>
            </a:r>
            <a:r>
              <a:rPr lang="en-US" i="1" dirty="0"/>
              <a:t>x </a:t>
            </a:r>
            <a:r>
              <a:rPr lang="en-US" dirty="0"/>
              <a:t>to a bin or index number.</a:t>
            </a:r>
          </a:p>
          <a:p>
            <a:r>
              <a:rPr lang="en-US" dirty="0"/>
              <a:t>The </a:t>
            </a:r>
            <a:r>
              <a:rPr lang="en-US" dirty="0" err="1"/>
              <a:t>HistogramFrame</a:t>
            </a:r>
            <a:r>
              <a:rPr lang="en-US" dirty="0"/>
              <a:t> class, which is part of the Open Source Physics display package, does </a:t>
            </a:r>
            <a:r>
              <a:rPr lang="en-US" dirty="0" smtClean="0"/>
              <a:t>this mapping </a:t>
            </a:r>
            <a:r>
              <a:rPr lang="en-US" dirty="0"/>
              <a:t>automatically using the Java </a:t>
            </a:r>
            <a:r>
              <a:rPr lang="en-US" dirty="0" err="1"/>
              <a:t>Hashtable</a:t>
            </a:r>
            <a:r>
              <a:rPr lang="en-US" dirty="0"/>
              <a:t> class. </a:t>
            </a:r>
          </a:p>
        </p:txBody>
      </p:sp>
    </p:spTree>
    <p:extLst>
      <p:ext uri="{BB962C8B-B14F-4D97-AF65-F5344CB8AC3E}">
        <p14:creationId xmlns:p14="http://schemas.microsoft.com/office/powerpoint/2010/main" val="13893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3943</Words>
  <Application>Microsoft Office PowerPoint</Application>
  <PresentationFormat>On-screen Show (4:3)</PresentationFormat>
  <Paragraphs>297</Paragraphs>
  <Slides>68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主题​​</vt:lpstr>
      <vt:lpstr>Introduction to Computer Simulation of Physical Systems (Lecture 3) Simulating Particle Motion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practice</vt:lpstr>
      <vt:lpstr>PowerPoint Presentation</vt:lpstr>
      <vt:lpstr>PowerPoint Presentation</vt:lpstr>
      <vt:lpstr>Method of Least Squares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Number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Variational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Modified Euler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Drag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Simulation of Physical Systems (Lecture 3) Simulating Particle Motion  </dc:title>
  <dc:creator>jzhu</dc:creator>
  <cp:lastModifiedBy> </cp:lastModifiedBy>
  <cp:revision>5</cp:revision>
  <dcterms:created xsi:type="dcterms:W3CDTF">2014-01-05T10:31:17Z</dcterms:created>
  <dcterms:modified xsi:type="dcterms:W3CDTF">2022-01-24T10:21:28Z</dcterms:modified>
</cp:coreProperties>
</file>